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6" r:id="rId11"/>
    <p:sldId id="263" r:id="rId12"/>
    <p:sldId id="264" r:id="rId13"/>
    <p:sldId id="270" r:id="rId14"/>
    <p:sldId id="265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75F061-D6AB-4C2A-9410-38A99AB3F0D3}" type="datetimeFigureOut">
              <a:rPr lang="fi-FI" smtClean="0"/>
              <a:t>2.2.2012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35F1CE-FAB1-4E99-A34F-EAEB953801C0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kl.fi/tulevaisuus_ja_osaaminen/next_media_-ohjelma/ereading" TargetMode="External"/><Relationship Id="rId2" Type="http://schemas.openxmlformats.org/officeDocument/2006/relationships/hyperlink" Target="http://www.nextmedia.fi/573139/fi/read/Mediakokemus_muuttuu_digitaaliseksi?history=9548940,57313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kl.fi/toimiala/next_media_-ohjelma/ereadi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zoom.d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ija.laine@turku.fi" TargetMode="External"/><Relationship Id="rId2" Type="http://schemas.openxmlformats.org/officeDocument/2006/relationships/hyperlink" Target="mailto:virva.nousiainen-hiiri@hel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ankkeet.kirjastot.fi/node/18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rjastot.fi/File/949e3fbb-50c9-4b3f-9cf1-65f661c0a069/Digitaalinen-teksti_ja_e-kirjanlukijat_loppuraportt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Sähköiset sisällöt yleisiin kirjastoihin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i-FI" sz="2800" dirty="0" smtClean="0"/>
              <a:t>Aija Laine</a:t>
            </a:r>
          </a:p>
          <a:p>
            <a:r>
              <a:rPr lang="fi-FI" sz="2800" dirty="0" smtClean="0"/>
              <a:t>Suunnittelija</a:t>
            </a:r>
          </a:p>
          <a:p>
            <a:r>
              <a:rPr lang="fi-FI" sz="2800" dirty="0" smtClean="0"/>
              <a:t>Sähköiset sisällöt yleisiin kirjastoihin</a:t>
            </a:r>
          </a:p>
          <a:p>
            <a:r>
              <a:rPr lang="fi-FI" sz="2800" dirty="0" smtClean="0"/>
              <a:t>Turun kaupunginkirjasto / Helsingin kaupunginkirjasto</a:t>
            </a:r>
          </a:p>
          <a:p>
            <a:r>
              <a:rPr lang="fi-FI" sz="2800" dirty="0" smtClean="0"/>
              <a:t>040- 168 2636</a:t>
            </a:r>
          </a:p>
          <a:p>
            <a:r>
              <a:rPr lang="fi-FI" sz="2800" dirty="0" err="1" smtClean="0"/>
              <a:t>aija.laine@turku.fi</a:t>
            </a:r>
            <a:endParaRPr lang="fi-FI" sz="28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99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Kirjastonhoitaja Soile Hirvasniemi, Oulun kaupunginkirjasto</a:t>
            </a:r>
          </a:p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Kirjastonhoitaja Arja Kuisma, Kouvolan kaupunginkirjasto</a:t>
            </a:r>
          </a:p>
          <a:p>
            <a:pPr marL="457200" lvl="1" indent="0">
              <a:buNone/>
            </a:pPr>
            <a:r>
              <a:rPr lang="fi-FI" dirty="0" smtClean="0">
                <a:latin typeface="Arial"/>
                <a:ea typeface="Times New Roman"/>
              </a:rPr>
              <a:t>Informaatikko</a:t>
            </a:r>
            <a:r>
              <a:rPr lang="fi-FI" dirty="0" smtClean="0">
                <a:effectLst/>
                <a:latin typeface="Arial"/>
                <a:ea typeface="Times New Roman"/>
              </a:rPr>
              <a:t> Aija Laine, Turun kaupunginkirjasto</a:t>
            </a:r>
          </a:p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Viestinnän suunnittelija Päivi </a:t>
            </a:r>
            <a:r>
              <a:rPr lang="fi-FI" dirty="0" err="1" smtClean="0">
                <a:effectLst/>
                <a:latin typeface="Arial"/>
                <a:ea typeface="Times New Roman"/>
              </a:rPr>
              <a:t>Litmanen-Peitsala</a:t>
            </a:r>
            <a:r>
              <a:rPr lang="fi-FI" dirty="0" smtClean="0">
                <a:effectLst/>
                <a:latin typeface="Arial"/>
                <a:ea typeface="Times New Roman"/>
              </a:rPr>
              <a:t>, </a:t>
            </a:r>
            <a:r>
              <a:rPr lang="fi-FI" dirty="0" err="1" smtClean="0">
                <a:effectLst/>
                <a:latin typeface="Arial"/>
                <a:ea typeface="Times New Roman"/>
              </a:rPr>
              <a:t>Kirjastot.fi</a:t>
            </a:r>
            <a:endParaRPr lang="fi-FI" dirty="0" smtClean="0">
              <a:effectLst/>
              <a:latin typeface="Arial"/>
              <a:ea typeface="Times New Roman"/>
            </a:endParaRPr>
          </a:p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Johtava suunnittelija Erkki Lounasvuori, Keskuskirjasto</a:t>
            </a:r>
          </a:p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Toimistopäällikkö Virva </a:t>
            </a:r>
            <a:r>
              <a:rPr lang="fi-FI" dirty="0" err="1" smtClean="0">
                <a:effectLst/>
                <a:latin typeface="Arial"/>
                <a:ea typeface="Times New Roman"/>
              </a:rPr>
              <a:t>Nousiainen-Hiiri</a:t>
            </a:r>
            <a:r>
              <a:rPr lang="fi-FI" dirty="0" smtClean="0">
                <a:effectLst/>
                <a:latin typeface="Arial"/>
                <a:ea typeface="Times New Roman"/>
              </a:rPr>
              <a:t>, Helsingin kaupunginkirjasto</a:t>
            </a:r>
          </a:p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Kirjastotoimen apulaisjohtaja Anna-Maria Soininvaara, Helsingin kaupunginkirjasto</a:t>
            </a:r>
          </a:p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Kirjastotoimenjohtaja Leif </a:t>
            </a:r>
            <a:r>
              <a:rPr lang="fi-FI" dirty="0" err="1" smtClean="0">
                <a:effectLst/>
                <a:latin typeface="Arial"/>
                <a:ea typeface="Times New Roman"/>
              </a:rPr>
              <a:t>Storbjörk</a:t>
            </a:r>
            <a:r>
              <a:rPr lang="fi-FI" dirty="0" smtClean="0">
                <a:effectLst/>
                <a:latin typeface="Arial"/>
                <a:ea typeface="Times New Roman"/>
              </a:rPr>
              <a:t>, Pietarsaaren kaupunginkirjasto</a:t>
            </a:r>
          </a:p>
          <a:p>
            <a:pPr marL="457200" lvl="1" indent="0">
              <a:buNone/>
            </a:pPr>
            <a:r>
              <a:rPr lang="fi-FI" dirty="0" smtClean="0">
                <a:latin typeface="Arial"/>
                <a:ea typeface="Times New Roman"/>
              </a:rPr>
              <a:t>Suunnittelija Jonas </a:t>
            </a:r>
            <a:r>
              <a:rPr lang="fi-FI" dirty="0" err="1" smtClean="0">
                <a:latin typeface="Arial"/>
                <a:ea typeface="Times New Roman"/>
              </a:rPr>
              <a:t>Tana</a:t>
            </a:r>
            <a:r>
              <a:rPr lang="fi-FI" dirty="0" smtClean="0">
                <a:latin typeface="Arial"/>
                <a:ea typeface="Times New Roman"/>
              </a:rPr>
              <a:t>, </a:t>
            </a:r>
            <a:r>
              <a:rPr lang="fi-FI" dirty="0" err="1" smtClean="0">
                <a:latin typeface="Arial"/>
                <a:ea typeface="Times New Roman"/>
              </a:rPr>
              <a:t>Kirjastot.fi</a:t>
            </a:r>
            <a:endParaRPr lang="fi-FI" dirty="0" smtClean="0">
              <a:effectLst/>
              <a:latin typeface="Arial"/>
              <a:ea typeface="Times New Roman"/>
            </a:endParaRPr>
          </a:p>
          <a:p>
            <a:pPr marL="457200" lvl="1" indent="0">
              <a:buNone/>
            </a:pPr>
            <a:r>
              <a:rPr lang="fi-FI" dirty="0" smtClean="0">
                <a:effectLst/>
                <a:latin typeface="Arial"/>
                <a:ea typeface="Times New Roman"/>
              </a:rPr>
              <a:t>Johtava informaatikko Varpu </a:t>
            </a:r>
            <a:r>
              <a:rPr lang="fi-FI" dirty="0" err="1" smtClean="0">
                <a:effectLst/>
                <a:latin typeface="Arial"/>
                <a:ea typeface="Times New Roman"/>
              </a:rPr>
              <a:t>Vallbacka</a:t>
            </a:r>
            <a:r>
              <a:rPr lang="fi-FI" dirty="0" smtClean="0">
                <a:effectLst/>
                <a:latin typeface="Arial"/>
                <a:ea typeface="Times New Roman"/>
              </a:rPr>
              <a:t>, Hämeenlinnan kaupunginkirjasto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Sähköiset sisällöt yleisiin kirjastoihin -</a:t>
            </a:r>
            <a:r>
              <a:rPr lang="fi-FI" dirty="0"/>
              <a:t> </a:t>
            </a:r>
            <a:r>
              <a:rPr lang="fi-FI" dirty="0" smtClean="0"/>
              <a:t>työryhmä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50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i-FI" dirty="0"/>
              <a:t>Sähköisten sisältöjen alueellisesti tasapuolinen tarjonta kaikille yleisten kirjastojen asiakkaille. Tavoitteena on luoda valtakunnallinen sähköisten aineistojen jakelukäytäntö, joka mahdollistaa kaikkien kansalaisten pääsyn sähköiseen aineistoon. </a:t>
            </a:r>
            <a:r>
              <a:rPr lang="fi-FI" i="1" dirty="0"/>
              <a:t> </a:t>
            </a:r>
            <a:endParaRPr lang="fi-FI" i="1" dirty="0" smtClean="0"/>
          </a:p>
          <a:p>
            <a:pPr lvl="0"/>
            <a:endParaRPr lang="fi-FI" dirty="0"/>
          </a:p>
          <a:p>
            <a:pPr lvl="0"/>
            <a:r>
              <a:rPr lang="fi-FI" dirty="0"/>
              <a:t>Digitaalisen kuilun estäminen: sähköisten aineistojen tunnettavuuteen, tiedottamiseen ja markkinointiin on panostettava. </a:t>
            </a:r>
            <a:r>
              <a:rPr lang="fi-FI" i="1" dirty="0"/>
              <a:t> </a:t>
            </a:r>
            <a:endParaRPr lang="fi-FI" i="1" dirty="0" smtClean="0"/>
          </a:p>
          <a:p>
            <a:pPr lvl="0"/>
            <a:endParaRPr lang="fi-FI" dirty="0"/>
          </a:p>
          <a:p>
            <a:pPr lvl="0"/>
            <a:r>
              <a:rPr lang="fi-FI" dirty="0"/>
              <a:t>Hankitaan yleisiin kirjastoihin sellaisia sähköisiä sisältöjä, jotka vastaavat asiakaskunnan tarpeita. Erityisen tärkeänä nähdään suomen- ja ruotsinkielisen aineiston saatavuus. Sähköisten aineistojen jakelu on tehtävä mahdollisimman sujuvaksi sekä kirjastoille että asiakkaille.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lvl="0"/>
            <a:r>
              <a:rPr lang="fi-FI" dirty="0"/>
              <a:t>Luodaan pohjaa yleisten kirjastojen yhteiselle e-aineistostrategialle. </a:t>
            </a:r>
            <a:endParaRPr lang="fi-FI" dirty="0" smtClean="0"/>
          </a:p>
          <a:p>
            <a:pPr marL="0" lvl="0" indent="0">
              <a:buNone/>
            </a:pPr>
            <a:r>
              <a:rPr lang="fi-FI" dirty="0"/>
              <a:t> </a:t>
            </a:r>
          </a:p>
          <a:p>
            <a:pPr lvl="0"/>
            <a:r>
              <a:rPr lang="fi-FI" dirty="0"/>
              <a:t>Kirjastohenkilökunnan ammatillisen osaamisen vahvistaminen: henkilökunnan tulee omaksua uudet toimintatavat ja käyttöönottaa sujuvasti uudet sisällöt.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lvl="0"/>
            <a:r>
              <a:rPr lang="fi-FI" dirty="0"/>
              <a:t>Yleisten kirjastojen infrastruktuurin on vastattava nykypäivän haasteisiin. Kuntien IT-toiminnan tulee ottaa huomioon kirjastojen erityiset tarpeet muuttuneessa toimintaympäristössä.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lvl="0"/>
            <a:r>
              <a:rPr lang="fi-FI" dirty="0"/>
              <a:t>Kehitetään sähköisten aineistojen hankinta- ja rahoitusmallia. 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tavoitteet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342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Kirjastot mukaan kotimaisille e-kirjamarkkinoille</a:t>
            </a:r>
          </a:p>
          <a:p>
            <a:r>
              <a:rPr lang="fi-FI" dirty="0"/>
              <a:t>Osallistutaan </a:t>
            </a:r>
            <a:r>
              <a:rPr lang="fi-FI" dirty="0" err="1">
                <a:hlinkClick r:id="rId2"/>
              </a:rPr>
              <a:t>Next</a:t>
            </a:r>
            <a:r>
              <a:rPr lang="fi-FI" dirty="0">
                <a:hlinkClick r:id="rId2"/>
              </a:rPr>
              <a:t> Media </a:t>
            </a:r>
            <a:r>
              <a:rPr lang="fi-FI" dirty="0"/>
              <a:t>tutkimusohjelman </a:t>
            </a:r>
            <a:r>
              <a:rPr lang="fi-FI" dirty="0" err="1">
                <a:hlinkClick r:id="rId3"/>
              </a:rPr>
              <a:t>eReading</a:t>
            </a:r>
            <a:r>
              <a:rPr lang="fi-FI" dirty="0">
                <a:hlinkClick r:id="rId4"/>
              </a:rPr>
              <a:t> </a:t>
            </a:r>
            <a:r>
              <a:rPr lang="fi-FI" dirty="0"/>
              <a:t>–hankkeeseen</a:t>
            </a:r>
          </a:p>
          <a:p>
            <a:r>
              <a:rPr lang="fi-FI" dirty="0" smtClean="0"/>
              <a:t>Suunnitellaan yhteistyössä kustantajien ja </a:t>
            </a:r>
            <a:r>
              <a:rPr lang="fi-FI" dirty="0" err="1" smtClean="0"/>
              <a:t>FinElibin</a:t>
            </a:r>
            <a:r>
              <a:rPr lang="fi-FI" dirty="0" smtClean="0"/>
              <a:t> kanssa sähköisille aineistoille toimivat lisensointimallit ja teknologiset ratkaisut</a:t>
            </a:r>
          </a:p>
          <a:p>
            <a:r>
              <a:rPr lang="fi-FI" dirty="0" smtClean="0"/>
              <a:t>Helmet </a:t>
            </a:r>
            <a:r>
              <a:rPr lang="fi-FI" dirty="0"/>
              <a:t>-kirjastojen </a:t>
            </a:r>
            <a:r>
              <a:rPr lang="fi-FI" dirty="0" err="1" smtClean="0"/>
              <a:t>e-kirjapilotointi</a:t>
            </a:r>
            <a:r>
              <a:rPr lang="fi-FI" dirty="0" smtClean="0"/>
              <a:t> </a:t>
            </a:r>
            <a:r>
              <a:rPr lang="fi-FI" dirty="0"/>
              <a:t>yhteistyössä </a:t>
            </a:r>
            <a:r>
              <a:rPr lang="fi-FI" dirty="0" err="1" smtClean="0"/>
              <a:t>FinElibin</a:t>
            </a:r>
            <a:r>
              <a:rPr lang="fi-FI" dirty="0" smtClean="0"/>
              <a:t> </a:t>
            </a:r>
            <a:r>
              <a:rPr lang="fi-FI" dirty="0"/>
              <a:t>kanssa</a:t>
            </a:r>
          </a:p>
          <a:p>
            <a:r>
              <a:rPr lang="fi-FI" dirty="0" smtClean="0"/>
              <a:t>Tehdään tunnetuksi e-aineistoja kirjastoalan sisällä ja suunnitellaan koulutuskanavat</a:t>
            </a:r>
          </a:p>
          <a:p>
            <a:r>
              <a:rPr lang="fi-FI" dirty="0" smtClean="0"/>
              <a:t>E-aineistojen tunnetuksi tekeminen ja markkinointi asiakkaille</a:t>
            </a:r>
          </a:p>
          <a:p>
            <a:r>
              <a:rPr lang="fi-FI" dirty="0" smtClean="0"/>
              <a:t>Yhteinen e-aineistoihin liittyvä tiedotuskanava </a:t>
            </a:r>
          </a:p>
          <a:p>
            <a:r>
              <a:rPr lang="fi-FI" dirty="0" smtClean="0"/>
              <a:t>Uusien digitaalisten palvelujen kartoittaminen ja käyttöönoton edistäminen</a:t>
            </a:r>
          </a:p>
          <a:p>
            <a:r>
              <a:rPr lang="fi-FI" dirty="0" smtClean="0"/>
              <a:t>Selvitetään kirjastojen infrastruktuuritarpeet koskien uusia tallenne- ja jakelumuotoja</a:t>
            </a:r>
          </a:p>
          <a:p>
            <a:r>
              <a:rPr lang="fi-FI" dirty="0" smtClean="0"/>
              <a:t>Eurooppalainen yhteistyö</a:t>
            </a:r>
          </a:p>
          <a:p>
            <a:r>
              <a:rPr lang="fi-FI" dirty="0" smtClean="0"/>
              <a:t>Yhteistyö alan muiden kärkihankkeiden kanssa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Päätehtävät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577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Alustava pohja e-aineistostrategialle</a:t>
            </a:r>
          </a:p>
          <a:p>
            <a:r>
              <a:rPr lang="fi-FI" dirty="0" smtClean="0"/>
              <a:t>Tiedotuskanava julkaistaan helmikuussa</a:t>
            </a:r>
          </a:p>
          <a:p>
            <a:r>
              <a:rPr lang="fi-FI" dirty="0" smtClean="0"/>
              <a:t>Tutkimusyhteistyö korkeakoulusektorin kanssa</a:t>
            </a:r>
          </a:p>
          <a:p>
            <a:r>
              <a:rPr lang="fi-FI" dirty="0" smtClean="0"/>
              <a:t>Yhteistyö opetustoimen kanssa käynnistetty</a:t>
            </a:r>
          </a:p>
          <a:p>
            <a:r>
              <a:rPr lang="fi-FI" dirty="0" err="1" smtClean="0"/>
              <a:t>eReading</a:t>
            </a:r>
            <a:r>
              <a:rPr lang="fi-FI" dirty="0" smtClean="0"/>
              <a:t> –hankkeen kirjastoyhteistyö käynnissä</a:t>
            </a:r>
          </a:p>
          <a:p>
            <a:r>
              <a:rPr lang="fi-FI" dirty="0" smtClean="0"/>
              <a:t>Tutkittavana uusia digitaalisia </a:t>
            </a:r>
            <a:r>
              <a:rPr lang="fi-FI" dirty="0" smtClean="0"/>
              <a:t>palveluja</a:t>
            </a:r>
          </a:p>
          <a:p>
            <a:pPr lvl="1"/>
            <a:r>
              <a:rPr lang="fi-FI" dirty="0" smtClean="0"/>
              <a:t>Esim. </a:t>
            </a:r>
            <a:r>
              <a:rPr lang="fi-FI" dirty="0" err="1" smtClean="0">
                <a:hlinkClick r:id="rId2"/>
              </a:rPr>
              <a:t>Bibzoom</a:t>
            </a:r>
            <a:endParaRPr lang="fi-FI" dirty="0" smtClean="0"/>
          </a:p>
          <a:p>
            <a:r>
              <a:rPr lang="fi-FI" dirty="0" smtClean="0"/>
              <a:t>E-aineistojen hankinnan kehittely </a:t>
            </a:r>
          </a:p>
          <a:p>
            <a:r>
              <a:rPr lang="fi-FI" dirty="0" err="1" smtClean="0"/>
              <a:t>Eblida</a:t>
            </a:r>
            <a:r>
              <a:rPr lang="fi-FI" dirty="0" smtClean="0"/>
              <a:t> yhteistyö</a:t>
            </a:r>
          </a:p>
          <a:p>
            <a:r>
              <a:rPr lang="fi-FI" dirty="0" smtClean="0"/>
              <a:t>Kartoitettu e-aineistotilannetta maailmalla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Missä ollaan nyt?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86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Yhteisellä tavoitteella ja toiminnalla saavutetaan paremmat tulokset</a:t>
            </a:r>
          </a:p>
          <a:p>
            <a:r>
              <a:rPr lang="fi-FI" dirty="0" smtClean="0"/>
              <a:t>Kirjaston rooli verkkomaailmassa</a:t>
            </a:r>
          </a:p>
          <a:p>
            <a:r>
              <a:rPr lang="fi-FI" dirty="0" smtClean="0"/>
              <a:t>Työryhmässä edustus suomen- ja ruotsinkielisistä kirjastoista, sekä erikokoisista kirjastoista</a:t>
            </a:r>
          </a:p>
          <a:p>
            <a:r>
              <a:rPr lang="fi-FI" dirty="0" smtClean="0"/>
              <a:t>Työryhmä kokoontuu säännöllisesti ja kutsuu eri alan asiantuntijoita kokouksiin</a:t>
            </a:r>
          </a:p>
          <a:p>
            <a:r>
              <a:rPr lang="fi-FI" dirty="0" smtClean="0"/>
              <a:t>Työryhmä jalkautuu ja kuuntelee kirjastokentän toiveita</a:t>
            </a:r>
          </a:p>
          <a:p>
            <a:r>
              <a:rPr lang="fi-FI" dirty="0" smtClean="0"/>
              <a:t>Hallinnoi: Yleisten kirjastojen keskuskirjasto eli Helsingin kaupunginkirjasto</a:t>
            </a:r>
          </a:p>
          <a:p>
            <a:r>
              <a:rPr lang="fi-FI" dirty="0" smtClean="0"/>
              <a:t>Puheenjohtaja: Virva </a:t>
            </a:r>
            <a:r>
              <a:rPr lang="fi-FI" dirty="0" err="1" smtClean="0"/>
              <a:t>Nousiainen-Hiiri</a:t>
            </a:r>
            <a:r>
              <a:rPr lang="fi-FI" dirty="0" smtClean="0"/>
              <a:t>, </a:t>
            </a:r>
            <a:r>
              <a:rPr lang="fi-FI" dirty="0" err="1" smtClean="0">
                <a:hlinkClick r:id="rId2"/>
              </a:rPr>
              <a:t>virva.nousiainen-hiiri@hel.fi</a:t>
            </a:r>
            <a:endParaRPr lang="fi-FI" dirty="0" smtClean="0"/>
          </a:p>
          <a:p>
            <a:r>
              <a:rPr lang="fi-FI" dirty="0" smtClean="0"/>
              <a:t>Suunnittelija: Aija Laine, </a:t>
            </a:r>
            <a:r>
              <a:rPr lang="fi-FI" dirty="0" err="1" smtClean="0">
                <a:hlinkClick r:id="rId3"/>
              </a:rPr>
              <a:t>aija.laine@turku.fi</a:t>
            </a:r>
            <a:endParaRPr lang="fi-FI" dirty="0" smtClean="0"/>
          </a:p>
          <a:p>
            <a:pPr>
              <a:buFontTx/>
              <a:buNone/>
            </a:pPr>
            <a:r>
              <a:rPr lang="fi-FI" dirty="0" smtClean="0"/>
              <a:t>	Lisää hankkeesta</a:t>
            </a:r>
          </a:p>
          <a:p>
            <a:pPr lvl="1"/>
            <a:r>
              <a:rPr lang="fi-FI" dirty="0" smtClean="0">
                <a:hlinkClick r:id="rId4"/>
              </a:rPr>
              <a:t>Hankerekisteri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68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Helsingin </a:t>
            </a:r>
            <a:r>
              <a:rPr lang="fi-FI" dirty="0" smtClean="0"/>
              <a:t>kaupunginkirjasto aloitti keväällä 2010 </a:t>
            </a:r>
            <a:r>
              <a:rPr lang="fi-FI" dirty="0" err="1" smtClean="0"/>
              <a:t>OKM:n</a:t>
            </a:r>
            <a:r>
              <a:rPr lang="fi-FI" dirty="0" smtClean="0"/>
              <a:t> rahoittaman projektin </a:t>
            </a:r>
            <a:r>
              <a:rPr lang="fi-FI" i="1" dirty="0" smtClean="0"/>
              <a:t>Digitaalinen </a:t>
            </a:r>
            <a:r>
              <a:rPr lang="fi-FI" i="1" dirty="0"/>
              <a:t>teksti ja e-kirjan </a:t>
            </a:r>
            <a:r>
              <a:rPr lang="fi-FI" i="1" dirty="0" smtClean="0"/>
              <a:t>lukijat, </a:t>
            </a:r>
            <a:r>
              <a:rPr lang="fi-FI" dirty="0" smtClean="0"/>
              <a:t>kumppanina Turun kaupunginkirjasto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Päätehtävät</a:t>
            </a:r>
            <a:r>
              <a:rPr lang="fi-FI" dirty="0"/>
              <a:t>:</a:t>
            </a:r>
          </a:p>
          <a:p>
            <a:pPr lvl="1"/>
            <a:r>
              <a:rPr lang="fi-FI" dirty="0"/>
              <a:t>e-kirjan lukijoiden testaus kirjastokäytössä</a:t>
            </a:r>
          </a:p>
          <a:p>
            <a:pPr lvl="1"/>
            <a:r>
              <a:rPr lang="fi-FI" dirty="0"/>
              <a:t>Uusien palvelumuotojen käyttöönotto</a:t>
            </a:r>
          </a:p>
          <a:p>
            <a:pPr lvl="1"/>
            <a:r>
              <a:rPr lang="fi-FI" dirty="0"/>
              <a:t>Yhteistyö suomalaisen kustantamokentän kanssa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Yhteistyöprojekti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76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Asiakaskysely Turun kaupunginkirjastossa 11/10 – 2/11</a:t>
            </a:r>
          </a:p>
          <a:p>
            <a:pPr lvl="1"/>
            <a:r>
              <a:rPr lang="fi-FI" dirty="0"/>
              <a:t> </a:t>
            </a:r>
            <a:r>
              <a:rPr lang="fi-FI" dirty="0" smtClean="0"/>
              <a:t>yli 200 vastausta</a:t>
            </a:r>
          </a:p>
          <a:p>
            <a:pPr lvl="1"/>
            <a:r>
              <a:rPr lang="fi-FI" dirty="0" smtClean="0"/>
              <a:t>Asiakkaat kiinnostuneita lukulaitteiden lainaamisesta</a:t>
            </a:r>
          </a:p>
          <a:p>
            <a:pPr lvl="1"/>
            <a:r>
              <a:rPr lang="fi-FI" dirty="0" smtClean="0"/>
              <a:t>Kirjastolle kiitosta uuden palvelun lanseerauksesta</a:t>
            </a:r>
          </a:p>
          <a:p>
            <a:pPr lvl="1"/>
            <a:r>
              <a:rPr lang="fi-FI" dirty="0" smtClean="0"/>
              <a:t>Kirjasto nähdään sopivana paikkana uusien innovaatioiden kokeiluun ja esittelyyn</a:t>
            </a:r>
          </a:p>
          <a:p>
            <a:pPr lvl="1"/>
            <a:r>
              <a:rPr lang="fi-FI" dirty="0" smtClean="0"/>
              <a:t>Sisällöt!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Digitaalinen teksti ja e-kirjan lukijat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88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Asiakkaat toivoivat kirjaston kokoelmiin digitaalista aineistoa: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…asiakaskyselyn tuloksia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363" y="2420889"/>
            <a:ext cx="603707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8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fi-FI" dirty="0" smtClean="0"/>
              <a:t>”Toivottavasti aineistoa -- eli lähinnä kirjoja -- saadaan mahdollisimman äkkiä lainattavaksi. Ja toivon mukaan lainaaminen onnistuu suoraan verkosta.”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dirty="0" smtClean="0"/>
          </a:p>
          <a:p>
            <a:pPr>
              <a:lnSpc>
                <a:spcPct val="80000"/>
              </a:lnSpc>
            </a:pPr>
            <a:r>
              <a:rPr lang="fi-FI" dirty="0" smtClean="0"/>
              <a:t>”Lainojen lataaminen netin kautta.”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dirty="0" smtClean="0"/>
          </a:p>
          <a:p>
            <a:pPr>
              <a:lnSpc>
                <a:spcPct val="80000"/>
              </a:lnSpc>
            </a:pPr>
            <a:r>
              <a:rPr lang="fi-FI" dirty="0" smtClean="0"/>
              <a:t>”Laitteita voisi tietysti olla useampiakin tarjolla, kysynnän mukaan. Ja kirjoja olisi kiva päästä itse lataamaan omalle laitteelle kirjaston kautta. 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dirty="0" smtClean="0"/>
          </a:p>
          <a:p>
            <a:pPr>
              <a:lnSpc>
                <a:spcPct val="80000"/>
              </a:lnSpc>
            </a:pPr>
            <a:r>
              <a:rPr lang="fi-FI" dirty="0" smtClean="0"/>
              <a:t>”Toivoisin, että lainata voisi enemmän uutta kirjallisuutta. ”</a:t>
            </a:r>
          </a:p>
          <a:p>
            <a:pPr>
              <a:lnSpc>
                <a:spcPct val="80000"/>
              </a:lnSpc>
            </a:pPr>
            <a:endParaRPr lang="fi-FI" dirty="0" smtClean="0"/>
          </a:p>
          <a:p>
            <a:pPr>
              <a:lnSpc>
                <a:spcPct val="80000"/>
              </a:lnSpc>
            </a:pPr>
            <a:r>
              <a:rPr lang="fi-FI" dirty="0" smtClean="0"/>
              <a:t>”Tehkää verkkosivu josta voi lainata kirjoja omaan laitteeseen. Laitteiden lainailussa ei pidemmän päälle ole mitään järkeä koska niitä tuskin riittää kaikille halukkaille siinä vaiheessa kun tämä ottaa tuulta purjeisiin. 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dirty="0" smtClean="0"/>
          </a:p>
          <a:p>
            <a:pPr>
              <a:lnSpc>
                <a:spcPct val="80000"/>
              </a:lnSpc>
            </a:pPr>
            <a:r>
              <a:rPr lang="fi-FI" dirty="0" smtClean="0"/>
              <a:t>”Toivon tietenkin tulevaisuudessa mahdollisimman laajaa ja monipuolista e-tuotteiden valikoimaa.”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asiakkaiden toiveita: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63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Erilaiset laitteet vain välineitä, joilla päästään käsiksi sisältöihin, tärkeintä itse sisältö</a:t>
            </a:r>
          </a:p>
          <a:p>
            <a:r>
              <a:rPr lang="fi-FI" dirty="0" smtClean="0"/>
              <a:t>Yleisten kirjastojen digitaalinen aineistotarjonta ei vastaa asiakkaiden tarpeita</a:t>
            </a:r>
          </a:p>
          <a:p>
            <a:r>
              <a:rPr lang="fi-FI" dirty="0" smtClean="0"/>
              <a:t>Kirjastojen on toimittava nopeasti, toimintaympäristö elää jo muutosta, </a:t>
            </a:r>
            <a:r>
              <a:rPr lang="fi-FI" dirty="0" err="1" smtClean="0"/>
              <a:t>mobiililaitteet</a:t>
            </a:r>
            <a:r>
              <a:rPr lang="fi-FI" dirty="0" smtClean="0"/>
              <a:t>, sähköiset oppimisympäristöt jne.</a:t>
            </a:r>
          </a:p>
          <a:p>
            <a:r>
              <a:rPr lang="fi-FI" dirty="0" smtClean="0"/>
              <a:t>Asiakkaat ovat valmiita omaksumaan uudet aineistomuodot</a:t>
            </a:r>
          </a:p>
          <a:p>
            <a:r>
              <a:rPr lang="fi-FI" dirty="0" smtClean="0"/>
              <a:t>Digitaalisen aineiston avulla voidaan tavoittaa uusia asiakkaita</a:t>
            </a:r>
          </a:p>
          <a:p>
            <a:r>
              <a:rPr lang="fi-FI" dirty="0" smtClean="0"/>
              <a:t>Kirjastojen on toimittava yhdessä ja löydettävä yhteiset ratkaisut</a:t>
            </a:r>
          </a:p>
          <a:p>
            <a:r>
              <a:rPr lang="fi-FI" dirty="0" smtClean="0">
                <a:hlinkClick r:id="rId2"/>
              </a:rPr>
              <a:t>Raportti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tulokset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21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Tarjolla lähinnä eri alan tietokantoja</a:t>
            </a:r>
          </a:p>
          <a:p>
            <a:r>
              <a:rPr lang="fi-FI" dirty="0" smtClean="0"/>
              <a:t>Suosituimmat Turun kaupunginkirjastossa: </a:t>
            </a:r>
            <a:r>
              <a:rPr lang="fi-FI" dirty="0" err="1" smtClean="0"/>
              <a:t>PressDisplay</a:t>
            </a:r>
            <a:r>
              <a:rPr lang="fi-FI" dirty="0" smtClean="0"/>
              <a:t>, </a:t>
            </a:r>
            <a:r>
              <a:rPr lang="fi-FI" dirty="0" err="1" smtClean="0"/>
              <a:t>Nationalencyklopedin</a:t>
            </a:r>
            <a:r>
              <a:rPr lang="fi-FI" dirty="0" smtClean="0"/>
              <a:t>, </a:t>
            </a:r>
            <a:r>
              <a:rPr lang="fi-FI" dirty="0" err="1" smtClean="0"/>
              <a:t>ePress</a:t>
            </a:r>
            <a:r>
              <a:rPr lang="fi-FI" dirty="0" smtClean="0"/>
              <a:t> ja </a:t>
            </a:r>
            <a:r>
              <a:rPr lang="fi-FI" dirty="0" err="1" smtClean="0"/>
              <a:t>Naxos</a:t>
            </a:r>
            <a:endParaRPr lang="fi-FI" dirty="0" smtClean="0"/>
          </a:p>
          <a:p>
            <a:r>
              <a:rPr lang="fi-FI" dirty="0" smtClean="0"/>
              <a:t>E-kirjojen tarjonta tällä hetkellä lähinnä </a:t>
            </a:r>
            <a:r>
              <a:rPr lang="fi-FI" dirty="0" err="1" smtClean="0"/>
              <a:t>Ellibs</a:t>
            </a:r>
            <a:r>
              <a:rPr lang="fi-FI" dirty="0" smtClean="0"/>
              <a:t> ja </a:t>
            </a:r>
            <a:r>
              <a:rPr lang="fi-FI" dirty="0" err="1" smtClean="0"/>
              <a:t>Elib</a:t>
            </a:r>
            <a:endParaRPr lang="fi-FI" dirty="0" smtClean="0"/>
          </a:p>
          <a:p>
            <a:r>
              <a:rPr lang="fi-FI" dirty="0" smtClean="0"/>
              <a:t>Kysytyin aineisto, eli uusi kotimainen kaunokirjallisuus ja populaari tietokirjallisuus, puuttuvat valikoimista</a:t>
            </a:r>
          </a:p>
          <a:p>
            <a:r>
              <a:rPr lang="fi-FI" dirty="0" smtClean="0"/>
              <a:t>E-kirjojen lukulaitteiden ja </a:t>
            </a:r>
            <a:r>
              <a:rPr lang="fi-FI" dirty="0" err="1" smtClean="0"/>
              <a:t>tablet</a:t>
            </a:r>
            <a:r>
              <a:rPr lang="fi-FI" dirty="0" smtClean="0"/>
              <a:t> –laitteiden lainaus on jo osa monien yleisten kirjastojen palveluja, mm. Helsinki, Espoo, Turku, Tampere, Oulu, Pietarsaari jne.</a:t>
            </a:r>
          </a:p>
          <a:p>
            <a:r>
              <a:rPr lang="fi-FI" dirty="0" smtClean="0"/>
              <a:t>Asiakkailla on yhä enemmän omia laitteita, sisältöä kaivataan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Yleiset kirjastot ja digitaalinen aineisto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76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Lainausoikeudet kysytyimpään aineistoon; tekijänoikeudet!</a:t>
            </a:r>
          </a:p>
          <a:p>
            <a:r>
              <a:rPr lang="fi-FI" dirty="0" smtClean="0"/>
              <a:t>Ansaintalogiikka ja hinnoittelu</a:t>
            </a:r>
          </a:p>
          <a:p>
            <a:pPr lvl="1"/>
            <a:r>
              <a:rPr lang="fi-FI" dirty="0" smtClean="0"/>
              <a:t>Esimerkkejä hinnoittelumalleista:  ostetaan niteitä,  paketteja, käyttöoikeuksia, latauksia ym.</a:t>
            </a:r>
          </a:p>
          <a:p>
            <a:r>
              <a:rPr lang="fi-FI" dirty="0" smtClean="0"/>
              <a:t>DRM -suojaukset</a:t>
            </a:r>
          </a:p>
          <a:p>
            <a:r>
              <a:rPr lang="fi-FI" dirty="0" smtClean="0"/>
              <a:t>Kokoelman muodostus </a:t>
            </a:r>
            <a:r>
              <a:rPr lang="fi-FI" smtClean="0"/>
              <a:t>ja käyttöönottoprosessi</a:t>
            </a:r>
            <a:endParaRPr lang="fi-FI" dirty="0" smtClean="0"/>
          </a:p>
          <a:p>
            <a:r>
              <a:rPr lang="fi-FI" dirty="0" smtClean="0"/>
              <a:t>Erilaiset käyttöliittymät</a:t>
            </a:r>
          </a:p>
          <a:p>
            <a:r>
              <a:rPr lang="fi-FI" dirty="0" smtClean="0"/>
              <a:t>Henkilökunnan perehdyttäminen ja koulutus</a:t>
            </a:r>
          </a:p>
          <a:p>
            <a:r>
              <a:rPr lang="fi-FI" dirty="0" smtClean="0"/>
              <a:t>Digitaalisen aineiston markkinointi fyysisen rinnalla</a:t>
            </a:r>
          </a:p>
          <a:p>
            <a:r>
              <a:rPr lang="fi-FI" dirty="0" smtClean="0"/>
              <a:t>Tiedotus, markkinointi ja käytön opastus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Yleisten kirjastojen kannalta haasteellista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505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Yleisten kirjastojen neuvosto perusti 15.4.2011 projektin, jonka tarkoituksena on selvittää yleisten kirjastojen e-aineistojen hankintaa ja jakelua. Neuvoston työvaliokunta nimesi projektille työryhmän.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Ratkaisua etsitään</a:t>
            </a:r>
            <a:endParaRPr lang="fi-FI" dirty="0"/>
          </a:p>
        </p:txBody>
      </p:sp>
      <p:pic>
        <p:nvPicPr>
          <p:cNvPr id="1026" name="Picture 2" descr="http://www.kirjastot.fi/File/1b749025-eabc-4ade-9eb7-460d5ab8a6aa/YKN-logo-1-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21088"/>
            <a:ext cx="1266056" cy="126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9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683</Words>
  <Application>Microsoft Office PowerPoint</Application>
  <PresentationFormat>Näytössä katseltava diaesitys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Aula</vt:lpstr>
      <vt:lpstr>Sähköiset sisällöt yleisiin kirjastoihin</vt:lpstr>
      <vt:lpstr>Yhteistyöprojekti</vt:lpstr>
      <vt:lpstr>Digitaalinen teksti ja e-kirjan lukijat</vt:lpstr>
      <vt:lpstr>…asiakaskyselyn tuloksia</vt:lpstr>
      <vt:lpstr>asiakkaiden toiveita:</vt:lpstr>
      <vt:lpstr>Projektin tulokset</vt:lpstr>
      <vt:lpstr>Yleiset kirjastot ja digitaalinen aineisto</vt:lpstr>
      <vt:lpstr>Yleisten kirjastojen kannalta haasteellista</vt:lpstr>
      <vt:lpstr>Ratkaisua etsitään</vt:lpstr>
      <vt:lpstr>Sähköiset sisällöt yleisiin kirjastoihin - työryhmä</vt:lpstr>
      <vt:lpstr>Projektin tavoitteet</vt:lpstr>
      <vt:lpstr>Päätehtävät</vt:lpstr>
      <vt:lpstr>Missä ollaan nyt?</vt:lpstr>
      <vt:lpstr>Yhteenveto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Sähköiset sisällöt yleisiin kirjastoihin</dc:title>
  <dc:creator>Laine Aija</dc:creator>
  <cp:lastModifiedBy>Laine Aija</cp:lastModifiedBy>
  <cp:revision>65</cp:revision>
  <dcterms:created xsi:type="dcterms:W3CDTF">2011-10-20T05:58:42Z</dcterms:created>
  <dcterms:modified xsi:type="dcterms:W3CDTF">2012-02-02T12:50:54Z</dcterms:modified>
</cp:coreProperties>
</file>