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Normaali tyyli 1 - Korostu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BE3-79D1-48B0-A218-7DE887D6A55B}" type="datetimeFigureOut">
              <a:rPr lang="fi-FI" smtClean="0"/>
              <a:t>30.5.2012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AFFB-EFFA-48D2-9BAC-6CBD49FEA7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8474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BE3-79D1-48B0-A218-7DE887D6A55B}" type="datetimeFigureOut">
              <a:rPr lang="fi-FI" smtClean="0"/>
              <a:t>30.5.2012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AFFB-EFFA-48D2-9BAC-6CBD49FEA7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9116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BE3-79D1-48B0-A218-7DE887D6A55B}" type="datetimeFigureOut">
              <a:rPr lang="fi-FI" smtClean="0"/>
              <a:t>30.5.2012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AFFB-EFFA-48D2-9BAC-6CBD49FEA7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8546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BE3-79D1-48B0-A218-7DE887D6A55B}" type="datetimeFigureOut">
              <a:rPr lang="fi-FI" smtClean="0"/>
              <a:t>30.5.2012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AFFB-EFFA-48D2-9BAC-6CBD49FEA7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36048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BE3-79D1-48B0-A218-7DE887D6A55B}" type="datetimeFigureOut">
              <a:rPr lang="fi-FI" smtClean="0"/>
              <a:t>30.5.2012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AFFB-EFFA-48D2-9BAC-6CBD49FEA7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80226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BE3-79D1-48B0-A218-7DE887D6A55B}" type="datetimeFigureOut">
              <a:rPr lang="fi-FI" smtClean="0"/>
              <a:t>30.5.2012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AFFB-EFFA-48D2-9BAC-6CBD49FEA7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5110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BE3-79D1-48B0-A218-7DE887D6A55B}" type="datetimeFigureOut">
              <a:rPr lang="fi-FI" smtClean="0"/>
              <a:t>30.5.2012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AFFB-EFFA-48D2-9BAC-6CBD49FEA7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76893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BE3-79D1-48B0-A218-7DE887D6A55B}" type="datetimeFigureOut">
              <a:rPr lang="fi-FI" smtClean="0"/>
              <a:t>30.5.2012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AFFB-EFFA-48D2-9BAC-6CBD49FEA7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6688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BE3-79D1-48B0-A218-7DE887D6A55B}" type="datetimeFigureOut">
              <a:rPr lang="fi-FI" smtClean="0"/>
              <a:t>30.5.2012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AFFB-EFFA-48D2-9BAC-6CBD49FEA7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2215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BE3-79D1-48B0-A218-7DE887D6A55B}" type="datetimeFigureOut">
              <a:rPr lang="fi-FI" smtClean="0"/>
              <a:t>30.5.2012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AFFB-EFFA-48D2-9BAC-6CBD49FEA7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02797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56BE3-79D1-48B0-A218-7DE887D6A55B}" type="datetimeFigureOut">
              <a:rPr lang="fi-FI" smtClean="0"/>
              <a:t>30.5.2012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2AFFB-EFFA-48D2-9BAC-6CBD49FEA7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5938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56BE3-79D1-48B0-A218-7DE887D6A55B}" type="datetimeFigureOut">
              <a:rPr lang="fi-FI" smtClean="0"/>
              <a:t>30.5.2012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2AFFB-EFFA-48D2-9BAC-6CBD49FEA75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732483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0" y="-13394"/>
            <a:ext cx="9144000" cy="922114"/>
          </a:xfrm>
        </p:spPr>
        <p:txBody>
          <a:bodyPr>
            <a:noAutofit/>
          </a:bodyPr>
          <a:lstStyle/>
          <a:p>
            <a:r>
              <a:rPr lang="fi-FI" sz="2800" dirty="0" smtClean="0">
                <a:solidFill>
                  <a:schemeClr val="accent5">
                    <a:lumMod val="50000"/>
                  </a:schemeClr>
                </a:solidFill>
              </a:rPr>
              <a:t>Vaskin yhteisten tehtävien koordinointi maakuntakirjastossa</a:t>
            </a:r>
            <a:endParaRPr lang="fi-FI" sz="28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7981786"/>
              </p:ext>
            </p:extLst>
          </p:nvPr>
        </p:nvGraphicFramePr>
        <p:xfrm>
          <a:off x="0" y="692696"/>
          <a:ext cx="9133981" cy="5832832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547664"/>
                <a:gridCol w="4046822"/>
                <a:gridCol w="2477558"/>
                <a:gridCol w="1061937"/>
              </a:tblGrid>
              <a:tr h="370840"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Tehtävä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Sisältö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Tekijä </a:t>
                      </a:r>
                      <a:r>
                        <a:rPr lang="fi-FI" sz="1300" dirty="0" err="1" smtClean="0"/>
                        <a:t>mkk:ssa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% työajasta</a:t>
                      </a:r>
                    </a:p>
                  </a:txBody>
                  <a:tcPr/>
                </a:tc>
              </a:tr>
              <a:tr h="1357352"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Tietokannan</a:t>
                      </a:r>
                      <a:r>
                        <a:rPr lang="fi-FI" sz="1300" baseline="0" dirty="0" smtClean="0"/>
                        <a:t> sisältövastuu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dirty="0" smtClean="0"/>
                        <a:t>Tietokannan linjausten</a:t>
                      </a:r>
                      <a:r>
                        <a:rPr lang="fi-FI" sz="1300" baseline="0" dirty="0" smtClean="0"/>
                        <a:t> valmistelu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dirty="0" smtClean="0"/>
                        <a:t>Sisällönkuvailun organisointi ja sisällönkuvailutiimin vetovastuu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dirty="0" smtClean="0"/>
                        <a:t>Sisällönkuvailun ohjeistus</a:t>
                      </a:r>
                      <a:r>
                        <a:rPr lang="fi-FI" sz="1300" baseline="0" dirty="0" smtClean="0"/>
                        <a:t> ja opastus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Luokituksen yhtenäistäminen (erillisprojekti)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Vaskin yhteyshenkilö kansallisiin hankkeisiin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Informaatikko (sisällönkuvailu)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50 </a:t>
                      </a:r>
                      <a:br>
                        <a:rPr lang="fi-FI" sz="1300" dirty="0" smtClean="0"/>
                      </a:br>
                      <a:r>
                        <a:rPr lang="fi-FI" sz="1300" dirty="0" smtClean="0"/>
                        <a:t>(</a:t>
                      </a:r>
                      <a:r>
                        <a:rPr lang="fi-FI" sz="1300" dirty="0" err="1" smtClean="0"/>
                        <a:t>mkk-rahoitus</a:t>
                      </a:r>
                      <a:r>
                        <a:rPr lang="fi-FI" sz="1300" dirty="0" smtClean="0"/>
                        <a:t>)</a:t>
                      </a:r>
                      <a:endParaRPr lang="fi-FI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Kokoelmavastuu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dirty="0" smtClean="0"/>
                        <a:t>Yhteisten kokoelmalinjausten valmistelu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dirty="0" smtClean="0"/>
                        <a:t>Yhteiset</a:t>
                      </a:r>
                      <a:r>
                        <a:rPr lang="fi-FI" sz="1300" baseline="0" dirty="0" smtClean="0"/>
                        <a:t> </a:t>
                      </a:r>
                      <a:r>
                        <a:rPr lang="fi-FI" sz="1300" dirty="0" smtClean="0"/>
                        <a:t>kokoelmaprosessit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dirty="0" smtClean="0"/>
                        <a:t>Sähköisten</a:t>
                      </a:r>
                      <a:r>
                        <a:rPr lang="fi-FI" sz="1300" baseline="0" dirty="0" smtClean="0"/>
                        <a:t> aineistojen organisointi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Aineistokilpailutukset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Palvelupäällikkö (kokoelmapalvelut)</a:t>
                      </a:r>
                    </a:p>
                    <a:p>
                      <a:r>
                        <a:rPr lang="fi-FI" sz="1300" dirty="0" smtClean="0"/>
                        <a:t>(Kokoelmainformaatikot</a:t>
                      </a:r>
                      <a:r>
                        <a:rPr lang="fi-FI" sz="1300" baseline="0" dirty="0" smtClean="0"/>
                        <a:t> ?)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20</a:t>
                      </a:r>
                      <a:endParaRPr lang="fi-FI" sz="1300" dirty="0"/>
                    </a:p>
                  </a:txBody>
                  <a:tcPr/>
                </a:tc>
              </a:tr>
              <a:tr h="556240"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Lainaustoiminnot</a:t>
                      </a:r>
                      <a:r>
                        <a:rPr lang="fi-FI" sz="1300" baseline="0" dirty="0" smtClean="0"/>
                        <a:t> ja logistiikka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dirty="0" smtClean="0"/>
                        <a:t>Lainauspalveluryhmän vetovastuu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300" dirty="0" smtClean="0"/>
                        <a:t>Opastus ja neuvonta ongelmatapauksissa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300" dirty="0" smtClean="0"/>
                        <a:t>Kuljetusten seuranta ja ohjeistukset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300" dirty="0" smtClean="0"/>
                        <a:t>Yhteydet kuljetuspalvelujen</a:t>
                      </a:r>
                      <a:r>
                        <a:rPr lang="fi-FI" sz="1300" baseline="0" dirty="0" smtClean="0"/>
                        <a:t> toimittajaan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300" dirty="0" smtClean="0"/>
                        <a:t>Yhteiset kilpailutukset</a:t>
                      </a:r>
                      <a:r>
                        <a:rPr lang="fi-FI" sz="1300" baseline="0" dirty="0" smtClean="0"/>
                        <a:t> ja tarvikehankinnat</a:t>
                      </a:r>
                      <a:endParaRPr lang="fi-FI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Palvelupäällikkö</a:t>
                      </a:r>
                    </a:p>
                    <a:p>
                      <a:r>
                        <a:rPr lang="fi-FI" sz="1300" dirty="0" smtClean="0"/>
                        <a:t>(vastaanottopalvelut)</a:t>
                      </a:r>
                    </a:p>
                    <a:p>
                      <a:endParaRPr lang="fi-FI" sz="1300" dirty="0" smtClean="0"/>
                    </a:p>
                    <a:p>
                      <a:r>
                        <a:rPr lang="fi-FI" sz="1300" dirty="0" smtClean="0"/>
                        <a:t>Lainauspalvelupäällikkö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30</a:t>
                      </a:r>
                      <a:endParaRPr lang="fi-FI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Tiedotus</a:t>
                      </a:r>
                    </a:p>
                    <a:p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Etusivun ja ajankohtaista -sivun toimitusvastuu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Toimitustiimin vetäjä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300" dirty="0" smtClean="0"/>
                        <a:t>Verkkokirjaston</a:t>
                      </a:r>
                      <a:r>
                        <a:rPr lang="fi-FI" sz="1300" baseline="0" dirty="0" smtClean="0"/>
                        <a:t> kokonaissisällön tuntija</a:t>
                      </a:r>
                      <a:endParaRPr lang="fi-FI" sz="13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Tiedotus- ja markkinointimateriaalin suunnittelu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Vaski-tuotteiden hankinta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Tiedottaja</a:t>
                      </a:r>
                    </a:p>
                    <a:p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20</a:t>
                      </a:r>
                    </a:p>
                    <a:p>
                      <a:endParaRPr lang="fi-FI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Muuta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Kokousten organisointi  ja valmistelu, päätösten täytäntöönpano, kokousjärjestelyt</a:t>
                      </a:r>
                      <a:r>
                        <a:rPr lang="fi-FI" sz="1300" baseline="0" smtClean="0"/>
                        <a:t>, sihteeri</a:t>
                      </a:r>
                      <a:endParaRPr lang="fi-FI" sz="13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Tilastoinnista ja toimintaraporteista huolehtiminen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baseline="0" dirty="0" smtClean="0"/>
                        <a:t>Eri henkilöitä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30</a:t>
                      </a:r>
                      <a:endParaRPr lang="fi-FI" sz="13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r>
                        <a:rPr lang="fi-FI" sz="1300" dirty="0" smtClean="0">
                          <a:solidFill>
                            <a:srgbClr val="C00000"/>
                          </a:solidFill>
                        </a:rPr>
                        <a:t>Näiden yhteisten tehtävien kustannukset jaetaan Vaski-kirjastojen kesken asukasluvun</a:t>
                      </a:r>
                      <a:r>
                        <a:rPr lang="fi-FI" sz="1300" baseline="0" dirty="0" smtClean="0">
                          <a:solidFill>
                            <a:srgbClr val="C00000"/>
                          </a:solidFill>
                        </a:rPr>
                        <a:t> mukaisessa suhteessa.</a:t>
                      </a:r>
                      <a:endParaRPr lang="fi-FI" sz="13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endParaRPr lang="fi-FI" sz="1300" baseline="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3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3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4241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504" y="-99392"/>
            <a:ext cx="9036496" cy="922114"/>
          </a:xfrm>
        </p:spPr>
        <p:txBody>
          <a:bodyPr>
            <a:normAutofit fontScale="90000"/>
          </a:bodyPr>
          <a:lstStyle/>
          <a:p>
            <a:r>
              <a:rPr lang="fi-FI" sz="4000" dirty="0" smtClean="0">
                <a:solidFill>
                  <a:schemeClr val="accent5">
                    <a:lumMod val="50000"/>
                  </a:schemeClr>
                </a:solidFill>
              </a:rPr>
              <a:t>Vaskin yhteisten tehtävien asiantuntijaryhmät</a:t>
            </a:r>
            <a:endParaRPr lang="fi-FI" sz="4000" dirty="0">
              <a:solidFill>
                <a:schemeClr val="accent5">
                  <a:lumMod val="50000"/>
                </a:schemeClr>
              </a:solidFill>
            </a:endParaRP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3642226"/>
              </p:ext>
            </p:extLst>
          </p:nvPr>
        </p:nvGraphicFramePr>
        <p:xfrm>
          <a:off x="0" y="1074584"/>
          <a:ext cx="9144000" cy="5666784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798820"/>
                <a:gridCol w="3801803"/>
                <a:gridCol w="2480276"/>
                <a:gridCol w="1063101"/>
              </a:tblGrid>
              <a:tr h="481032"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Tehtävä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Sisältö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Tekijät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% työajasta</a:t>
                      </a:r>
                    </a:p>
                  </a:txBody>
                  <a:tcPr/>
                </a:tc>
              </a:tr>
              <a:tr h="994008"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Pääkäyttäjät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300" dirty="0" smtClean="0"/>
                        <a:t>Auroran ja </a:t>
                      </a:r>
                      <a:r>
                        <a:rPr lang="fi-FI" sz="1300" dirty="0" err="1" smtClean="0"/>
                        <a:t>AVOn</a:t>
                      </a:r>
                      <a:endParaRPr lang="fi-FI" sz="13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300" dirty="0" smtClean="0"/>
                        <a:t>Asetukset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300" dirty="0" smtClean="0"/>
                        <a:t>Käyttäjätunnukset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300" dirty="0" smtClean="0"/>
                        <a:t>Opastus</a:t>
                      </a:r>
                      <a:r>
                        <a:rPr lang="fi-FI" sz="1300" baseline="0" dirty="0" smtClean="0"/>
                        <a:t> ja tuki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Järjestelmän erikoisosaajat:  7-8 jäsentä eri kirjastoista</a:t>
                      </a:r>
                    </a:p>
                    <a:p>
                      <a:r>
                        <a:rPr lang="fi-FI" sz="1300" dirty="0" smtClean="0"/>
                        <a:t>(vetäjä </a:t>
                      </a:r>
                      <a:r>
                        <a:rPr lang="fi-FI" sz="1300" dirty="0" err="1" smtClean="0"/>
                        <a:t>mkk-toiminnan</a:t>
                      </a:r>
                      <a:r>
                        <a:rPr lang="fi-FI" sz="1300" smtClean="0"/>
                        <a:t> informaatikko)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Sisällönkuvailuryhmä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Sisällönkuvailu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Tietokannan sisällöllisten muutostöiden koordinointi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Sisällönkuvailun</a:t>
                      </a:r>
                      <a:r>
                        <a:rPr lang="fi-FI" sz="1300" baseline="0" dirty="0" smtClean="0"/>
                        <a:t> erikoisosaajat (noin ? henkeä)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/>
                </a:tc>
              </a:tr>
              <a:tr h="564624"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Kokoelmaryhmä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300" dirty="0" smtClean="0"/>
                        <a:t>Yhteinen kokoelmatyö?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dirty="0" smtClean="0"/>
                        <a:t>Onko</a:t>
                      </a:r>
                      <a:r>
                        <a:rPr lang="fi-FI" sz="1300" baseline="0" dirty="0" smtClean="0"/>
                        <a:t> kokoelmaryhmä pysyvä?</a:t>
                      </a:r>
                      <a:endParaRPr lang="fi-FI" sz="13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?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Lainaustoiminnot</a:t>
                      </a:r>
                      <a:r>
                        <a:rPr lang="fi-FI" sz="1300" baseline="0" dirty="0" smtClean="0"/>
                        <a:t> ja logistiikka</a:t>
                      </a:r>
                      <a:endParaRPr lang="fi-FI" sz="1300" dirty="0" smtClean="0"/>
                    </a:p>
                    <a:p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300" dirty="0" smtClean="0"/>
                        <a:t>Lainaustoimintaan liittyvät</a:t>
                      </a:r>
                      <a:r>
                        <a:rPr lang="fi-FI" sz="1300" baseline="0" dirty="0" smtClean="0"/>
                        <a:t> käytännön ohjeistukset</a:t>
                      </a:r>
                      <a:endParaRPr lang="fi-FI" sz="13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300" dirty="0" smtClean="0"/>
                        <a:t>Opastus ja neuvonta ongelmatapauksissa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fi-FI" sz="1300" dirty="0" smtClean="0"/>
                        <a:t>Kuljetusten seuranta ja ohjeistukset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Lainaustoiminnan ja lainausohjelman tuntijat (? henkeä) eri kirjastoista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Tiedotus</a:t>
                      </a:r>
                    </a:p>
                    <a:p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Etusivun ja ajankohtaista -sivun toimitus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Tiedotus- ja markkinointimateriaalin tekeminen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Vaski-tuotteiden valmistelu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300" dirty="0" smtClean="0"/>
                        <a:t>Tiedottajat (? henkeä) eri kirjastoista</a:t>
                      </a:r>
                    </a:p>
                    <a:p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Muut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fi-FI" sz="1300" baseline="0" dirty="0" smtClean="0"/>
                        <a:t>Eri tehtävissä voi lisäksi olla määräaikaisia tai pysyviä muita ryhmiä (esimerkiksi  Lasten ja nuorten Vaski), joiden tehtävistä ja resursoinnista päätetään erikseen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sz="1300" dirty="0" smtClean="0"/>
                        <a:t>Kyseisten</a:t>
                      </a:r>
                      <a:r>
                        <a:rPr lang="fi-FI" sz="1300" baseline="0" dirty="0" smtClean="0"/>
                        <a:t> asioiden erikoisosaajat</a:t>
                      </a:r>
                      <a:endParaRPr lang="fi-FI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sz="1300" dirty="0"/>
                    </a:p>
                  </a:txBody>
                  <a:tcPr/>
                </a:tc>
              </a:tr>
              <a:tr h="370840">
                <a:tc gridSpan="4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1300" baseline="0" dirty="0" smtClean="0">
                          <a:solidFill>
                            <a:srgbClr val="C00000"/>
                          </a:solidFill>
                        </a:rPr>
                        <a:t>Erikoisosaajien työpanos jyvitetään kaikkien kirjastojen osalle asukasluvun mukaisessa suhteessa. Osallistumalla verkkokirjaston päivityksiin voi ”maksaa” omaa osuuttaan. Kirjastoilla on lisäksi jäseniä/yhteyshenkilöitä erikseen sovituissa verkostoissa.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endParaRPr lang="fi-FI" sz="1400" baseline="0" dirty="0" smtClean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0597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283</Words>
  <Application>Microsoft Office PowerPoint</Application>
  <PresentationFormat>Näytössä katseltava diaesitys (4:3)</PresentationFormat>
  <Paragraphs>80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Office-teema</vt:lpstr>
      <vt:lpstr>Vaskin yhteisten tehtävien koordinointi maakuntakirjastossa</vt:lpstr>
      <vt:lpstr>Vaskin yhteisten tehtävien asiantuntijaryhmät</vt:lpstr>
    </vt:vector>
  </TitlesOfParts>
  <Company>Turun kaupunki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Näätsaari Inkeri</dc:creator>
  <cp:lastModifiedBy>Koskinen Kaarina</cp:lastModifiedBy>
  <cp:revision>25</cp:revision>
  <dcterms:created xsi:type="dcterms:W3CDTF">2012-05-28T05:37:40Z</dcterms:created>
  <dcterms:modified xsi:type="dcterms:W3CDTF">2012-05-30T11:17:58Z</dcterms:modified>
</cp:coreProperties>
</file>