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32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5309-3FCD-49F2-99DC-BB45B928ACEE}" type="datetimeFigureOut">
              <a:rPr lang="fi-FI" smtClean="0"/>
              <a:t>15.9.2014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45DE-74E0-449E-849C-7575B5496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432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5309-3FCD-49F2-99DC-BB45B928ACEE}" type="datetimeFigureOut">
              <a:rPr lang="fi-FI" smtClean="0"/>
              <a:t>15.9.2014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45DE-74E0-449E-849C-7575B5496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81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5309-3FCD-49F2-99DC-BB45B928ACEE}" type="datetimeFigureOut">
              <a:rPr lang="fi-FI" smtClean="0"/>
              <a:t>15.9.2014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45DE-74E0-449E-849C-7575B5496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396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5309-3FCD-49F2-99DC-BB45B928ACEE}" type="datetimeFigureOut">
              <a:rPr lang="fi-FI" smtClean="0"/>
              <a:t>15.9.2014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45DE-74E0-449E-849C-7575B5496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896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5309-3FCD-49F2-99DC-BB45B928ACEE}" type="datetimeFigureOut">
              <a:rPr lang="fi-FI" smtClean="0"/>
              <a:t>15.9.2014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45DE-74E0-449E-849C-7575B5496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279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5309-3FCD-49F2-99DC-BB45B928ACEE}" type="datetimeFigureOut">
              <a:rPr lang="fi-FI" smtClean="0"/>
              <a:t>15.9.2014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45DE-74E0-449E-849C-7575B5496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20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5309-3FCD-49F2-99DC-BB45B928ACEE}" type="datetimeFigureOut">
              <a:rPr lang="fi-FI" smtClean="0"/>
              <a:t>15.9.2014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45DE-74E0-449E-849C-7575B5496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87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5309-3FCD-49F2-99DC-BB45B928ACEE}" type="datetimeFigureOut">
              <a:rPr lang="fi-FI" smtClean="0"/>
              <a:t>15.9.2014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45DE-74E0-449E-849C-7575B5496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91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5309-3FCD-49F2-99DC-BB45B928ACEE}" type="datetimeFigureOut">
              <a:rPr lang="fi-FI" smtClean="0"/>
              <a:t>15.9.2014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45DE-74E0-449E-849C-7575B5496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868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5309-3FCD-49F2-99DC-BB45B928ACEE}" type="datetimeFigureOut">
              <a:rPr lang="fi-FI" smtClean="0"/>
              <a:t>15.9.2014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45DE-74E0-449E-849C-7575B5496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00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5309-3FCD-49F2-99DC-BB45B928ACEE}" type="datetimeFigureOut">
              <a:rPr lang="fi-FI" smtClean="0"/>
              <a:t>15.9.2014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745DE-74E0-449E-849C-7575B5496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583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A5309-3FCD-49F2-99DC-BB45B928ACEE}" type="datetimeFigureOut">
              <a:rPr lang="fi-FI" smtClean="0"/>
              <a:t>15.9.2014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745DE-74E0-449E-849C-7575B5496D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225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532033"/>
              </p:ext>
            </p:extLst>
          </p:nvPr>
        </p:nvGraphicFramePr>
        <p:xfrm>
          <a:off x="107504" y="1628800"/>
          <a:ext cx="8928991" cy="431683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081344"/>
                <a:gridCol w="2622321"/>
                <a:gridCol w="4225326"/>
              </a:tblGrid>
              <a:tr h="2609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Julkaisujärjestelmä</a:t>
                      </a:r>
                      <a:endParaRPr lang="fi-FI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Kustannukset</a:t>
                      </a:r>
                      <a:endParaRPr lang="fi-FI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Kommentteja</a:t>
                      </a:r>
                      <a:endParaRPr lang="fi-FI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05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 err="1">
                          <a:effectLst/>
                        </a:rPr>
                        <a:t>Finnaan</a:t>
                      </a:r>
                      <a:r>
                        <a:rPr lang="fi-FI" sz="1200" dirty="0">
                          <a:effectLst/>
                        </a:rPr>
                        <a:t> toteutettava staattinen väliaikaissivusto, jossa perusasiat</a:t>
                      </a:r>
                      <a:endParaRPr lang="fi-FI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Tässä vaiheessa ei erillisiä kustannuksia</a:t>
                      </a:r>
                      <a:endParaRPr lang="fi-FI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Riippuvainen </a:t>
                      </a:r>
                      <a:r>
                        <a:rPr lang="fi-FI" sz="1200" dirty="0" err="1">
                          <a:effectLst/>
                        </a:rPr>
                        <a:t>Finnan</a:t>
                      </a:r>
                      <a:r>
                        <a:rPr lang="fi-FI" sz="1200" dirty="0">
                          <a:effectLst/>
                        </a:rPr>
                        <a:t> aikataulusta. Antaa lisäaikaa julkaisujärjestelmän rakentamiseen</a:t>
                      </a:r>
                      <a:r>
                        <a:rPr lang="fi-FI" sz="1200" dirty="0" smtClean="0">
                          <a:effectLst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 smtClean="0">
                          <a:solidFill>
                            <a:srgbClr val="C00000"/>
                          </a:solidFill>
                          <a:effectLst/>
                        </a:rPr>
                        <a:t>Huononnus</a:t>
                      </a:r>
                      <a:r>
                        <a:rPr lang="fi-FI" sz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nykyiseen.</a:t>
                      </a:r>
                      <a:endParaRPr lang="fi-FI" sz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121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Väliaikainen, itse valmiista elementeistä koottu, joko </a:t>
                      </a:r>
                      <a:r>
                        <a:rPr lang="fi-FI" sz="1200" dirty="0" err="1">
                          <a:effectLst/>
                        </a:rPr>
                        <a:t>Drupalilla</a:t>
                      </a:r>
                      <a:r>
                        <a:rPr lang="fi-FI" sz="1200" dirty="0">
                          <a:effectLst/>
                        </a:rPr>
                        <a:t> tai </a:t>
                      </a:r>
                      <a:r>
                        <a:rPr lang="fi-FI" sz="1200" dirty="0" err="1">
                          <a:effectLst/>
                        </a:rPr>
                        <a:t>WordPressillä</a:t>
                      </a:r>
                      <a:r>
                        <a:rPr lang="fi-FI" sz="1200" dirty="0">
                          <a:effectLst/>
                        </a:rPr>
                        <a:t> toteutettu järjestelmä</a:t>
                      </a:r>
                      <a:endParaRPr lang="fi-FI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Palvelinkustannukset n. 12’000 /vuosi.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 </a:t>
                      </a:r>
                      <a:endParaRPr lang="fi-FI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Voidaan toteuttaa </a:t>
                      </a:r>
                      <a:r>
                        <a:rPr lang="fi-FI" sz="1200" dirty="0" smtClean="0">
                          <a:effectLst/>
                        </a:rPr>
                        <a:t>kevyenä väliaikaisratkaisuna. </a:t>
                      </a:r>
                      <a:r>
                        <a:rPr lang="fi-FI" sz="1200" dirty="0" smtClean="0">
                          <a:solidFill>
                            <a:srgbClr val="C00000"/>
                          </a:solidFill>
                          <a:effectLst/>
                        </a:rPr>
                        <a:t>Kaksinkertainen </a:t>
                      </a:r>
                      <a:r>
                        <a:rPr lang="fi-FI" sz="1200" dirty="0">
                          <a:solidFill>
                            <a:srgbClr val="C00000"/>
                          </a:solidFill>
                          <a:effectLst/>
                        </a:rPr>
                        <a:t>työpanos, </a:t>
                      </a:r>
                      <a:r>
                        <a:rPr lang="fi-FI" sz="1200" dirty="0">
                          <a:effectLst/>
                        </a:rPr>
                        <a:t>kun sisällöt viedään/rakennetaan uudelleen lopulliseen </a:t>
                      </a:r>
                      <a:r>
                        <a:rPr lang="fi-FI" sz="1200" dirty="0" err="1">
                          <a:effectLst/>
                        </a:rPr>
                        <a:t>Drive</a:t>
                      </a:r>
                      <a:r>
                        <a:rPr lang="fi-FI" sz="1200" dirty="0">
                          <a:effectLst/>
                        </a:rPr>
                        <a:t> Turku –</a:t>
                      </a:r>
                      <a:r>
                        <a:rPr lang="fi-FI" sz="1200" dirty="0" smtClean="0">
                          <a:effectLst/>
                        </a:rPr>
                        <a:t>ympäristöön. Edellyttää </a:t>
                      </a:r>
                      <a:r>
                        <a:rPr lang="fi-FI" sz="1200" dirty="0" smtClean="0">
                          <a:solidFill>
                            <a:srgbClr val="C00000"/>
                          </a:solidFill>
                          <a:effectLst/>
                        </a:rPr>
                        <a:t>palvelun ostamista</a:t>
                      </a:r>
                      <a:r>
                        <a:rPr lang="fi-FI" sz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 </a:t>
                      </a: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sivuston</a:t>
                      </a:r>
                      <a:r>
                        <a:rPr lang="fi-FI" sz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fi-FI" sz="1200" dirty="0" smtClean="0">
                          <a:effectLst/>
                        </a:rPr>
                        <a:t>rakentajalta ja graafiselta suunnittelijalta</a:t>
                      </a:r>
                      <a:r>
                        <a:rPr lang="fi-FI" sz="1200" baseline="0" dirty="0" smtClean="0">
                          <a:effectLst/>
                        </a:rPr>
                        <a:t>. Omana työnä sisältöjen määritykset ja tietojen vieminen järjestelmään</a:t>
                      </a:r>
                      <a:r>
                        <a:rPr lang="fi-FI" sz="1200" baseline="0" dirty="0" smtClean="0">
                          <a:effectLst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 enää tässä vaiheessa tule kyseeseen.</a:t>
                      </a:r>
                      <a:endParaRPr lang="fi-FI" sz="12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532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 err="1">
                          <a:effectLst/>
                        </a:rPr>
                        <a:t>Axiell</a:t>
                      </a:r>
                      <a:r>
                        <a:rPr lang="fi-FI" sz="1200" dirty="0">
                          <a:effectLst/>
                        </a:rPr>
                        <a:t> Vaski </a:t>
                      </a:r>
                      <a:r>
                        <a:rPr lang="fi-FI" sz="1200" dirty="0" smtClean="0">
                          <a:effectLst/>
                        </a:rPr>
                        <a:t>OPAC = </a:t>
                      </a:r>
                      <a:r>
                        <a:rPr lang="fi-FI" sz="1200" dirty="0" err="1" smtClean="0">
                          <a:effectLst/>
                        </a:rPr>
                        <a:t>Arena</a:t>
                      </a:r>
                      <a:endParaRPr lang="fi-FI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 smtClean="0">
                          <a:effectLst/>
                        </a:rPr>
                        <a:t>n. 100</a:t>
                      </a:r>
                      <a:r>
                        <a:rPr lang="fi-FI" sz="1200" baseline="0" dirty="0" smtClean="0">
                          <a:effectLst/>
                        </a:rPr>
                        <a:t> 000 /vuosi</a:t>
                      </a:r>
                      <a:endParaRPr lang="fi-FI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Tämänhetkinen ratkaisu, joka käytettävissä enintään 30.6.2015 asti. </a:t>
                      </a:r>
                      <a:r>
                        <a:rPr lang="fi-FI" sz="1200" dirty="0" smtClean="0">
                          <a:effectLst/>
                        </a:rPr>
                        <a:t>Mahdollisuus jatkaa vuoden</a:t>
                      </a:r>
                      <a:r>
                        <a:rPr lang="fi-FI" sz="1200" baseline="0" dirty="0" smtClean="0">
                          <a:effectLst/>
                        </a:rPr>
                        <a:t> 2015 loppuun.</a:t>
                      </a:r>
                      <a:endParaRPr lang="fi-FI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32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 err="1">
                          <a:effectLst/>
                        </a:rPr>
                        <a:t>Drive</a:t>
                      </a:r>
                      <a:r>
                        <a:rPr lang="fi-FI" sz="1200" dirty="0">
                          <a:effectLst/>
                        </a:rPr>
                        <a:t> Turku –hankkeen  kilpailuttama, </a:t>
                      </a:r>
                      <a:r>
                        <a:rPr lang="fi-FI" sz="1200" dirty="0" err="1">
                          <a:effectLst/>
                        </a:rPr>
                        <a:t>Drupal-pohjainen</a:t>
                      </a:r>
                      <a:r>
                        <a:rPr lang="fi-FI" sz="1200" dirty="0">
                          <a:effectLst/>
                        </a:rPr>
                        <a:t> ratkaisu</a:t>
                      </a:r>
                      <a:endParaRPr lang="fi-FI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Kustannukset eivät tässä vaiheessa ole </a:t>
                      </a:r>
                      <a:r>
                        <a:rPr lang="fi-FI" sz="1200" dirty="0" smtClean="0">
                          <a:effectLst/>
                        </a:rPr>
                        <a:t>tiedossa (arvio n. </a:t>
                      </a:r>
                      <a:r>
                        <a:rPr lang="fi-FI" sz="1200" smtClean="0">
                          <a:effectLst/>
                        </a:rPr>
                        <a:t>20 000 -30 000)</a:t>
                      </a:r>
                      <a:endParaRPr lang="fi-FI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Käytettävissä täysipainoisesti vasta </a:t>
                      </a:r>
                      <a:r>
                        <a:rPr lang="fi-FI" sz="1200" dirty="0" smtClean="0">
                          <a:effectLst/>
                        </a:rPr>
                        <a:t>aivan loppuvuodesta</a:t>
                      </a:r>
                      <a:r>
                        <a:rPr lang="fi-FI" sz="1200" dirty="0">
                          <a:effectLst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Lopullinen tavoite</a:t>
                      </a:r>
                      <a:r>
                        <a:rPr lang="fi-FI" sz="1200" dirty="0" smtClean="0">
                          <a:effectLst/>
                        </a:rPr>
                        <a:t>. Edellyttää</a:t>
                      </a:r>
                      <a:r>
                        <a:rPr lang="fi-FI" sz="1200" baseline="0" dirty="0" smtClean="0">
                          <a:effectLst/>
                        </a:rPr>
                        <a:t> </a:t>
                      </a:r>
                      <a:r>
                        <a:rPr lang="fi-FI" sz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jatkuvaa  ylläpitoa </a:t>
                      </a:r>
                      <a:r>
                        <a:rPr lang="fi-FI" sz="1200" baseline="0" dirty="0" smtClean="0">
                          <a:effectLst/>
                        </a:rPr>
                        <a:t>joko ostopalveluna tai osin itse toteutettuna. Osa  muutoksista edellyttää sovitustyötä </a:t>
                      </a:r>
                      <a:r>
                        <a:rPr lang="fi-FI" sz="1200" baseline="0" dirty="0" err="1" smtClean="0">
                          <a:effectLst/>
                        </a:rPr>
                        <a:t>Finnaan</a:t>
                      </a:r>
                      <a:r>
                        <a:rPr lang="fi-FI" sz="1200" baseline="0" dirty="0" smtClean="0">
                          <a:effectLst/>
                        </a:rPr>
                        <a:t> ja sitä kautta Auroraan.</a:t>
                      </a:r>
                      <a:endParaRPr lang="fi-FI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32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 err="1" smtClean="0">
                          <a:effectLst/>
                          <a:latin typeface="+mn-lt"/>
                          <a:ea typeface="Times New Roman"/>
                        </a:rPr>
                        <a:t>Axiellin</a:t>
                      </a:r>
                      <a:r>
                        <a:rPr lang="fi-FI" sz="12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fi-FI" sz="1200" dirty="0" err="1" smtClean="0">
                          <a:effectLst/>
                          <a:latin typeface="+mn-lt"/>
                          <a:ea typeface="Times New Roman"/>
                        </a:rPr>
                        <a:t>perusopac</a:t>
                      </a:r>
                      <a:endParaRPr lang="fi-FI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i-FI" sz="1200" dirty="0" smtClean="0">
                          <a:effectLst/>
                          <a:latin typeface="+mn-lt"/>
                          <a:ea typeface="Times New Roman"/>
                        </a:rPr>
                        <a:t>Kuuluu </a:t>
                      </a:r>
                      <a:r>
                        <a:rPr lang="fi-FI" sz="1200" baseline="0" dirty="0" smtClean="0">
                          <a:effectLst/>
                          <a:latin typeface="+mn-lt"/>
                          <a:ea typeface="Times New Roman"/>
                        </a:rPr>
                        <a:t>Aurora-pakettiin</a:t>
                      </a:r>
                      <a:endParaRPr lang="fi-FI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solidFill>
                            <a:srgbClr val="C00000"/>
                          </a:solidFill>
                          <a:effectLst/>
                        </a:rPr>
                        <a:t>Huononnus</a:t>
                      </a:r>
                      <a:r>
                        <a:rPr lang="fi-FI" sz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nykyiseen. Ei tule kysymykseen.</a:t>
                      </a:r>
                      <a:endParaRPr lang="fi-FI" sz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i-FI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179512" y="188640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Lähtökohta</a:t>
            </a:r>
            <a:r>
              <a:rPr lang="fi-FI" sz="1400" dirty="0" smtClean="0"/>
              <a:t>: </a:t>
            </a:r>
            <a:r>
              <a:rPr lang="fi-FI" sz="1400" dirty="0" err="1" smtClean="0"/>
              <a:t>Arenan</a:t>
            </a:r>
            <a:r>
              <a:rPr lang="fi-FI" sz="1400" dirty="0" smtClean="0"/>
              <a:t> sopimus päättyy 31.12.2014. Vaski-kirjastot ovat mukana </a:t>
            </a:r>
            <a:r>
              <a:rPr lang="fi-FI" sz="1400" dirty="0" err="1" smtClean="0"/>
              <a:t>Finnan</a:t>
            </a:r>
            <a:r>
              <a:rPr lang="fi-FI" sz="1400" dirty="0" smtClean="0"/>
              <a:t> 1. aallossa ja yleisten kirjastojen </a:t>
            </a:r>
            <a:r>
              <a:rPr lang="fi-FI" sz="1400" dirty="0" err="1" smtClean="0"/>
              <a:t>Finna-pilotteina</a:t>
            </a:r>
            <a:r>
              <a:rPr lang="fi-FI" sz="1400" dirty="0" smtClean="0"/>
              <a:t>. Kansalliskirjasto on ostanut </a:t>
            </a:r>
            <a:r>
              <a:rPr lang="fi-FI" sz="1400" dirty="0" err="1" smtClean="0"/>
              <a:t>OKM:n</a:t>
            </a:r>
            <a:r>
              <a:rPr lang="fi-FI" sz="1400" dirty="0" smtClean="0"/>
              <a:t> rahoituksella Auroran rajapinnat </a:t>
            </a:r>
            <a:r>
              <a:rPr lang="fi-FI" sz="1400" dirty="0" err="1" smtClean="0"/>
              <a:t>Finnaan</a:t>
            </a:r>
            <a:r>
              <a:rPr lang="fi-FI" sz="1400" dirty="0" smtClean="0"/>
              <a:t> </a:t>
            </a:r>
            <a:r>
              <a:rPr lang="fi-FI" sz="1400" dirty="0" smtClean="0"/>
              <a:t>vuonna 2010. </a:t>
            </a:r>
            <a:r>
              <a:rPr lang="fi-FI" sz="1400" dirty="0" err="1" smtClean="0"/>
              <a:t>Finnan</a:t>
            </a:r>
            <a:r>
              <a:rPr lang="fi-FI" sz="1400" dirty="0" smtClean="0"/>
              <a:t> ja Auroran rajapintoja ei ole saatu toimiviksi </a:t>
            </a:r>
            <a:r>
              <a:rPr lang="fi-FI" sz="1400" dirty="0" smtClean="0"/>
              <a:t>usean </a:t>
            </a:r>
            <a:r>
              <a:rPr lang="fi-FI" sz="1400" dirty="0" smtClean="0"/>
              <a:t>vuoden yrittämisestä huolimatta. Tieteellisistä kirjastoista </a:t>
            </a:r>
            <a:r>
              <a:rPr lang="fi-FI" sz="1400" dirty="0" err="1" smtClean="0"/>
              <a:t>Finna</a:t>
            </a:r>
            <a:r>
              <a:rPr lang="fi-FI" sz="1400" dirty="0" smtClean="0"/>
              <a:t> on käytössä Jyväskylässä</a:t>
            </a:r>
            <a:r>
              <a:rPr lang="fi-FI" sz="1400" dirty="0" smtClean="0"/>
              <a:t>. Missään se ei kuitenkaan ole käytössä ainoana hakuliittymänä. </a:t>
            </a:r>
            <a:r>
              <a:rPr lang="fi-FI" sz="1400" dirty="0" smtClean="0"/>
              <a:t>Muut yleiset kirjastot eivät ole suunnitelleet ottavansa </a:t>
            </a:r>
            <a:r>
              <a:rPr lang="fi-FI" sz="1400" dirty="0" err="1" smtClean="0"/>
              <a:t>Finnaa</a:t>
            </a:r>
            <a:r>
              <a:rPr lang="fi-FI" sz="1400" dirty="0" smtClean="0"/>
              <a:t> ainoaksi hakuliittymäkseen. Tarvittavista tulevista muutoksista neuvotellaan aina erikseen ja ne on ostettava erikseen </a:t>
            </a:r>
            <a:r>
              <a:rPr lang="fi-FI" sz="1400" dirty="0" err="1" smtClean="0"/>
              <a:t>Axiellilta</a:t>
            </a:r>
            <a:r>
              <a:rPr lang="fi-FI" sz="1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5462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263</Words>
  <Application>Microsoft Office PowerPoint</Application>
  <PresentationFormat>Näytössä katseltava diaesitys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Näätsaari Inkeri</dc:creator>
  <cp:lastModifiedBy>Maunu Ulla-Maija</cp:lastModifiedBy>
  <cp:revision>5</cp:revision>
  <dcterms:created xsi:type="dcterms:W3CDTF">2014-09-08T09:42:34Z</dcterms:created>
  <dcterms:modified xsi:type="dcterms:W3CDTF">2014-09-15T11:29:48Z</dcterms:modified>
</cp:coreProperties>
</file>