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8" r:id="rId5"/>
    <p:sldId id="270" r:id="rId6"/>
    <p:sldId id="264" r:id="rId7"/>
    <p:sldId id="273" r:id="rId8"/>
    <p:sldId id="271" r:id="rId9"/>
    <p:sldId id="263" r:id="rId10"/>
    <p:sldId id="272" r:id="rId11"/>
    <p:sldId id="267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9" autoAdjust="0"/>
    <p:restoredTop sz="94660"/>
  </p:normalViewPr>
  <p:slideViewPr>
    <p:cSldViewPr>
      <p:cViewPr varScale="1">
        <p:scale>
          <a:sx n="108" d="100"/>
          <a:sy n="108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81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6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50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320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03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0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9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4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045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79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383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AA9E-1DAE-434B-91DA-C17AC320F8A5}" type="datetimeFigureOut">
              <a:rPr lang="fi-FI" smtClean="0"/>
              <a:t>11.10.2012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D5C9-931B-4E8E-BF44-4E740C5785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8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lukulampunvalossa.f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vimeo.com/4093484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i-FI" sz="6000" dirty="0" smtClean="0"/>
              <a:t>Lukulampun valossa 2</a:t>
            </a:r>
            <a:br>
              <a:rPr lang="fi-FI" sz="6000" dirty="0" smtClean="0"/>
            </a:br>
            <a:r>
              <a:rPr lang="fi-FI" sz="3600" dirty="0" smtClean="0"/>
              <a:t>=&gt; 31.12.2013</a:t>
            </a:r>
            <a:r>
              <a:rPr lang="fi-FI" sz="6000" dirty="0" smtClean="0"/>
              <a:t/>
            </a:r>
            <a:br>
              <a:rPr lang="fi-FI" sz="6000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624736" cy="1728192"/>
          </a:xfrm>
        </p:spPr>
        <p:txBody>
          <a:bodyPr>
            <a:normAutofit/>
          </a:bodyPr>
          <a:lstStyle/>
          <a:p>
            <a:r>
              <a:rPr lang="fi-FI" dirty="0" smtClean="0"/>
              <a:t>Lisää voimaa </a:t>
            </a:r>
          </a:p>
          <a:p>
            <a:r>
              <a:rPr lang="fi-FI" dirty="0" smtClean="0"/>
              <a:t>kokemuksellisuudesta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2758"/>
            <a:ext cx="2413488" cy="159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6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2430" cy="994122"/>
          </a:xfrm>
        </p:spPr>
        <p:txBody>
          <a:bodyPr>
            <a:normAutofit/>
          </a:bodyPr>
          <a:lstStyle/>
          <a:p>
            <a:r>
              <a:rPr lang="fi-FI" dirty="0" smtClean="0"/>
              <a:t>Kaamosyön organisointi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1628800"/>
            <a:ext cx="8229600" cy="4525963"/>
          </a:xfrm>
        </p:spPr>
        <p:txBody>
          <a:bodyPr>
            <a:normAutofit/>
          </a:bodyPr>
          <a:lstStyle/>
          <a:p>
            <a:r>
              <a:rPr lang="fi-FI" sz="2000" dirty="0"/>
              <a:t>Ohjelma rakennetaan yhdessä aihealueiden kanssa</a:t>
            </a:r>
          </a:p>
          <a:p>
            <a:r>
              <a:rPr lang="fi-FI" sz="2000" dirty="0"/>
              <a:t>Tapahtumavastaavat järjestäytyvät paria kuukautta aikaisemmin ja koordinoivat oman yksikkönsä ideointityötä</a:t>
            </a:r>
          </a:p>
          <a:p>
            <a:endParaRPr lang="fi-FI" sz="2000" b="1" dirty="0" smtClean="0"/>
          </a:p>
          <a:p>
            <a:r>
              <a:rPr lang="fi-FI" sz="2000" b="1" dirty="0" smtClean="0"/>
              <a:t>Kun kirjasto on </a:t>
            </a:r>
            <a:r>
              <a:rPr lang="fi-FI" sz="2000" b="1" dirty="0" smtClean="0">
                <a:solidFill>
                  <a:schemeClr val="accent6">
                    <a:lumMod val="75000"/>
                  </a:schemeClr>
                </a:solidFill>
              </a:rPr>
              <a:t>auki klo 24 asti </a:t>
            </a:r>
            <a:endParaRPr lang="fi-FI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fi-FI" sz="1600" dirty="0" smtClean="0"/>
              <a:t>lisähenkilökuntaa värvättävä</a:t>
            </a:r>
            <a:endParaRPr lang="fi-FI" sz="1600" dirty="0"/>
          </a:p>
          <a:p>
            <a:pPr lvl="1"/>
            <a:r>
              <a:rPr lang="fi-FI" sz="1600" dirty="0" smtClean="0"/>
              <a:t>ylityömääräyksiä</a:t>
            </a:r>
            <a:endParaRPr lang="fi-FI" sz="1600" dirty="0"/>
          </a:p>
          <a:p>
            <a:pPr lvl="1"/>
            <a:r>
              <a:rPr lang="fi-FI" sz="1600" dirty="0" smtClean="0"/>
              <a:t>maksuton iltapalatarjoilu henkilökunnalle ja esiintyjille</a:t>
            </a:r>
            <a:endParaRPr lang="fi-FI" sz="1600" dirty="0"/>
          </a:p>
          <a:p>
            <a:pPr lvl="1"/>
            <a:r>
              <a:rPr lang="fi-FI" sz="1600" dirty="0"/>
              <a:t>v</a:t>
            </a:r>
            <a:r>
              <a:rPr lang="fi-FI" sz="1600" dirty="0" smtClean="0"/>
              <a:t>iestintä edellyttää erityistä panostusta</a:t>
            </a:r>
          </a:p>
          <a:p>
            <a:pPr lvl="1"/>
            <a:r>
              <a:rPr lang="fi-FI" sz="1600" dirty="0" smtClean="0"/>
              <a:t>tarve </a:t>
            </a:r>
            <a:r>
              <a:rPr lang="fi-FI" sz="1600" dirty="0"/>
              <a:t>tekniikan – kuten äänentoiston, </a:t>
            </a:r>
            <a:r>
              <a:rPr lang="fi-FI" sz="1600" dirty="0" err="1"/>
              <a:t>striimauksen</a:t>
            </a:r>
            <a:r>
              <a:rPr lang="fi-FI" sz="1600" dirty="0"/>
              <a:t> ja sähköisen logistiikan </a:t>
            </a:r>
            <a:r>
              <a:rPr lang="fi-FI" sz="1600" dirty="0" smtClean="0"/>
              <a:t>hallinnalle </a:t>
            </a:r>
            <a:endParaRPr lang="fi-FI" sz="1600" dirty="0"/>
          </a:p>
          <a:p>
            <a:pPr lvl="1"/>
            <a:r>
              <a:rPr lang="fi-FI" sz="1600" dirty="0" smtClean="0"/>
              <a:t>yhtäaikaisesti </a:t>
            </a:r>
            <a:r>
              <a:rPr lang="fi-FI" sz="1600" dirty="0"/>
              <a:t>eri puolilla kirjastorakennusta toteutettavien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esitysten </a:t>
            </a:r>
            <a:r>
              <a:rPr lang="fi-FI" sz="1600" dirty="0"/>
              <a:t>koordinointi </a:t>
            </a:r>
            <a:r>
              <a:rPr lang="fi-FI" sz="1600" dirty="0" smtClean="0"/>
              <a:t>tapahtumapäivänä </a:t>
            </a:r>
            <a:r>
              <a:rPr lang="fi-FI" sz="1600" dirty="0"/>
              <a:t>vaatii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parilta </a:t>
            </a:r>
            <a:r>
              <a:rPr lang="fi-FI" sz="1600" dirty="0"/>
              <a:t>avainhenkilöltä jopa 15 tunnin </a:t>
            </a:r>
            <a:r>
              <a:rPr lang="fi-FI" sz="1600" dirty="0" smtClean="0"/>
              <a:t>työpäivää</a:t>
            </a:r>
            <a:endParaRPr lang="fi-FI" sz="2000" dirty="0" smtClean="0"/>
          </a:p>
          <a:p>
            <a:endParaRPr lang="fi-FI" sz="2000" dirty="0" smtClean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sz="6000" dirty="0" smtClean="0">
                <a:latin typeface="Calibri" pitchFamily="34" charset="0"/>
                <a:hlinkClick r:id="rId2"/>
              </a:rPr>
              <a:t/>
            </a:r>
            <a:br>
              <a:rPr lang="fi-FI" sz="6000" dirty="0" smtClean="0">
                <a:latin typeface="Calibri" pitchFamily="34" charset="0"/>
                <a:hlinkClick r:id="rId2"/>
              </a:rPr>
            </a:br>
            <a:r>
              <a:rPr lang="fi-FI" sz="6000" dirty="0" err="1" smtClean="0">
                <a:latin typeface="Calibri" pitchFamily="34" charset="0"/>
                <a:hlinkClick r:id="rId2"/>
              </a:rPr>
              <a:t>www.lukulampunvalossa.fi</a:t>
            </a:r>
            <a:r>
              <a:rPr lang="fi-FI" dirty="0" smtClean="0">
                <a:latin typeface="Calibri" pitchFamily="34" charset="0"/>
              </a:rPr>
              <a:t/>
            </a:r>
            <a:br>
              <a:rPr lang="fi-FI" dirty="0" smtClean="0">
                <a:latin typeface="Calibri" pitchFamily="34" charset="0"/>
              </a:rPr>
            </a:b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645024"/>
            <a:ext cx="327803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8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3208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L</a:t>
            </a:r>
            <a:r>
              <a:rPr lang="fi-FI" dirty="0" smtClean="0"/>
              <a:t>ukuelämysten tuottamisen, kirjoittamisen ja kuuntelemisen hyvinvointihanke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249289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i-FI" sz="2000" dirty="0" smtClean="0">
                <a:latin typeface="Calibri" pitchFamily="34" charset="0"/>
              </a:rPr>
              <a:t>Kulttuuripääkaupunkivuonna alkanut lukemiskampanja jatkuu </a:t>
            </a:r>
            <a:r>
              <a:rPr lang="fi-FI" sz="2000" dirty="0" err="1" smtClean="0">
                <a:latin typeface="Calibri" pitchFamily="34" charset="0"/>
              </a:rPr>
              <a:t>OKM:n</a:t>
            </a:r>
            <a:r>
              <a:rPr lang="fi-FI" sz="2000" dirty="0" smtClean="0">
                <a:latin typeface="Calibri" pitchFamily="34" charset="0"/>
              </a:rPr>
              <a:t> tuella </a:t>
            </a:r>
            <a:r>
              <a:rPr lang="fi-FI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vuoden 2013 loppuun</a:t>
            </a:r>
            <a:r>
              <a:rPr lang="fi-FI" sz="2000" dirty="0" smtClean="0">
                <a:latin typeface="Calibri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fi-FI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fi-FI" sz="2000" dirty="0" smtClean="0">
                <a:latin typeface="Calibri" pitchFamily="34" charset="0"/>
              </a:rPr>
              <a:t>Uusien toimintamuotojen kokeilemista: hakeutuvia kirjastopalveluja, </a:t>
            </a:r>
            <a:r>
              <a:rPr lang="fi-FI" sz="2000" dirty="0">
                <a:latin typeface="Calibri" pitchFamily="34" charset="0"/>
              </a:rPr>
              <a:t/>
            </a:r>
            <a:br>
              <a:rPr lang="fi-FI" sz="2000" dirty="0">
                <a:latin typeface="Calibri" pitchFamily="34" charset="0"/>
              </a:rPr>
            </a:br>
            <a:r>
              <a:rPr lang="fi-FI" sz="2000" dirty="0" smtClean="0">
                <a:latin typeface="Calibri" pitchFamily="34" charset="0"/>
              </a:rPr>
              <a:t>luku- ja kirjoittamispiirejä sekä runsaasti muuta pienryhmätoimintaa. </a:t>
            </a:r>
            <a:r>
              <a:rPr lang="fi-FI" sz="2000" dirty="0" err="1" smtClean="0">
                <a:latin typeface="Calibri" pitchFamily="34" charset="0"/>
              </a:rPr>
              <a:t>Konseptoidut</a:t>
            </a:r>
            <a:r>
              <a:rPr lang="fi-FI" sz="2000" dirty="0" smtClean="0">
                <a:latin typeface="Calibri" pitchFamily="34" charset="0"/>
              </a:rPr>
              <a:t>  Kaamostapahtumat. </a:t>
            </a:r>
            <a:br>
              <a:rPr lang="fi-FI" sz="2000" dirty="0" smtClean="0">
                <a:latin typeface="Calibri" pitchFamily="34" charset="0"/>
              </a:rPr>
            </a:br>
            <a:endParaRPr lang="fi-FI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fi-FI" sz="2000" dirty="0" smtClean="0">
                <a:latin typeface="Calibri" pitchFamily="34" charset="0"/>
              </a:rPr>
              <a:t>Yhteistyötä valtakunnallisesti ja Vaski-tasolla: mm. Kaamos ja koulutukset</a:t>
            </a:r>
          </a:p>
          <a:p>
            <a:pPr>
              <a:lnSpc>
                <a:spcPct val="80000"/>
              </a:lnSpc>
            </a:pPr>
            <a:endParaRPr lang="fi-FI" sz="2000" dirty="0" smtClean="0"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fi-FI" sz="2000" dirty="0" smtClean="0">
                <a:latin typeface="Calibri" pitchFamily="34" charset="0"/>
              </a:rPr>
              <a:t>Kokemusten vaihtoa </a:t>
            </a:r>
            <a:r>
              <a:rPr lang="fi-FI" sz="2000" dirty="0" err="1" smtClean="0">
                <a:latin typeface="Calibri" pitchFamily="34" charset="0"/>
              </a:rPr>
              <a:t>b</a:t>
            </a:r>
            <a:r>
              <a:rPr lang="fi-FI" sz="2000" dirty="0" err="1" smtClean="0">
                <a:latin typeface="Calibri" pitchFamily="34" charset="0"/>
              </a:rPr>
              <a:t>logissa</a:t>
            </a:r>
            <a:r>
              <a:rPr lang="fi-FI" sz="2000" dirty="0" smtClean="0">
                <a:latin typeface="Calibri" pitchFamily="34" charset="0"/>
              </a:rPr>
              <a:t>, </a:t>
            </a:r>
            <a:r>
              <a:rPr lang="fi-FI" sz="2000" dirty="0">
                <a:latin typeface="Calibri" pitchFamily="34" charset="0"/>
              </a:rPr>
              <a:t/>
            </a:r>
            <a:br>
              <a:rPr lang="fi-FI" sz="2000" dirty="0">
                <a:latin typeface="Calibri" pitchFamily="34" charset="0"/>
              </a:rPr>
            </a:br>
            <a:r>
              <a:rPr lang="fi-FI" sz="2000" dirty="0" smtClean="0">
                <a:latin typeface="Calibri" pitchFamily="34" charset="0"/>
              </a:rPr>
              <a:t>markkinointimateriaaleja, </a:t>
            </a:r>
            <a:r>
              <a:rPr lang="fi-FI" sz="2000" dirty="0" smtClean="0">
                <a:latin typeface="Calibri" pitchFamily="34" charset="0"/>
              </a:rPr>
              <a:t>aiheluettelot</a:t>
            </a:r>
            <a:endParaRPr lang="fi-FI" sz="2000" dirty="0" smtClean="0">
              <a:latin typeface="Calibri" pitchFamily="34" charset="0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Hakeutuva kirjastotyö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1700808"/>
            <a:ext cx="8229600" cy="4525963"/>
          </a:xfrm>
        </p:spPr>
        <p:txBody>
          <a:bodyPr>
            <a:normAutofit/>
          </a:bodyPr>
          <a:lstStyle/>
          <a:p>
            <a:r>
              <a:rPr lang="fi-FI" sz="2000" b="1" dirty="0" smtClean="0"/>
              <a:t>Sateenvarjotermi  hakevalle ja hakeutuvalle kirjastopalvelulle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Palvelee </a:t>
            </a:r>
            <a:r>
              <a:rPr lang="fi-FI" sz="2000" dirty="0" smtClean="0"/>
              <a:t>erityisesti heitä, joille kulttuuripalvelujen käyttö </a:t>
            </a:r>
            <a:r>
              <a:rPr lang="fi-FI" sz="2000" dirty="0" smtClean="0"/>
              <a:t>on 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uutta tai hankalaa.</a:t>
            </a: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/>
          </a:p>
          <a:p>
            <a:r>
              <a:rPr lang="fi-FI" sz="2000" dirty="0" smtClean="0"/>
              <a:t>Elämyksiin </a:t>
            </a:r>
            <a:r>
              <a:rPr lang="fi-FI" sz="2000" dirty="0" smtClean="0"/>
              <a:t>painottunutta ohjelmaa kirjastopalveluihin </a:t>
            </a:r>
            <a:br>
              <a:rPr lang="fi-FI" sz="2000" dirty="0" smtClean="0"/>
            </a:br>
            <a:r>
              <a:rPr lang="fi-FI" sz="2000" dirty="0" smtClean="0"/>
              <a:t>perehdyttämisen rinnalla.</a:t>
            </a:r>
          </a:p>
          <a:p>
            <a:pPr marL="0" indent="0">
              <a:buNone/>
            </a:pPr>
            <a:endParaRPr lang="fi-FI" sz="2000" dirty="0" smtClean="0"/>
          </a:p>
          <a:p>
            <a:r>
              <a:rPr lang="fi-FI" sz="2000" dirty="0" smtClean="0"/>
              <a:t>Tavoitteena hyvinvoinnin tuottaminen pienryhmissä </a:t>
            </a:r>
            <a:br>
              <a:rPr lang="fi-FI" sz="2000" dirty="0" smtClean="0"/>
            </a:br>
            <a:r>
              <a:rPr lang="fi-FI" sz="2000" dirty="0" smtClean="0"/>
              <a:t>tapahtuvan </a:t>
            </a:r>
            <a:r>
              <a:rPr lang="fi-FI" sz="2000" dirty="0" err="1" smtClean="0">
                <a:solidFill>
                  <a:schemeClr val="accent6">
                    <a:lumMod val="75000"/>
                  </a:schemeClr>
                </a:solidFill>
              </a:rPr>
              <a:t>ryhmäytymisen</a:t>
            </a:r>
            <a:r>
              <a:rPr lang="fi-FI" sz="2000" dirty="0" smtClean="0">
                <a:solidFill>
                  <a:schemeClr val="accent6">
                    <a:lumMod val="75000"/>
                  </a:schemeClr>
                </a:solidFill>
              </a:rPr>
              <a:t>, osallistumisen ja </a:t>
            </a:r>
            <a:br>
              <a:rPr lang="fi-FI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i-FI" sz="2000" dirty="0" smtClean="0">
                <a:solidFill>
                  <a:schemeClr val="accent6">
                    <a:lumMod val="75000"/>
                  </a:schemeClr>
                </a:solidFill>
              </a:rPr>
              <a:t>merkityksellisten sisältöjen </a:t>
            </a:r>
            <a:r>
              <a:rPr lang="fi-FI" sz="2000" dirty="0" smtClean="0"/>
              <a:t>avulla.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1787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409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Hakeutuva </a:t>
            </a:r>
            <a:r>
              <a:rPr lang="fi-FI" dirty="0" smtClean="0"/>
              <a:t>kirjastotyö</a:t>
            </a:r>
            <a:r>
              <a:rPr lang="fi-FI" dirty="0"/>
              <a:t/>
            </a:r>
            <a:br>
              <a:rPr lang="fi-FI" dirty="0"/>
            </a:br>
            <a:r>
              <a:rPr lang="fi-FI" sz="2700" dirty="0"/>
              <a:t>Lukulampun yhteistyökumppaneita ja </a:t>
            </a:r>
            <a:r>
              <a:rPr lang="fi-FI" sz="2700" dirty="0" smtClean="0"/>
              <a:t>syksyn 2012 toimintaa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4525963"/>
          </a:xfrm>
        </p:spPr>
        <p:txBody>
          <a:bodyPr>
            <a:normAutofit lnSpcReduction="10000"/>
          </a:bodyPr>
          <a:lstStyle/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Lounais-Suomen </a:t>
            </a:r>
            <a:r>
              <a:rPr lang="fi-FI" sz="1700" b="1" dirty="0" smtClean="0">
                <a:solidFill>
                  <a:schemeClr val="accent6">
                    <a:lumMod val="75000"/>
                  </a:schemeClr>
                </a:solidFill>
              </a:rPr>
              <a:t>syöpäyhdistys</a:t>
            </a:r>
            <a:r>
              <a:rPr lang="fi-FI" sz="1700" dirty="0" smtClean="0"/>
              <a:t>: kirjallisia tuokioita syöpäsairaiden sopeutumisvalmennuskursseilla toiminta- ja palvelukeskus </a:t>
            </a:r>
            <a:r>
              <a:rPr lang="fi-FI" sz="1700" dirty="0" err="1" smtClean="0"/>
              <a:t>Meri-Karinassa</a:t>
            </a:r>
            <a:endParaRPr lang="fi-FI" sz="1700" dirty="0"/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Suomen Punainen Risti</a:t>
            </a:r>
            <a:r>
              <a:rPr lang="fi-FI" sz="1700" dirty="0" smtClean="0"/>
              <a:t>: äänikirjatuokioita pääkirjastossa Invalidiliiton </a:t>
            </a:r>
            <a:r>
              <a:rPr lang="fi-FI" sz="1700" dirty="0" err="1" smtClean="0"/>
              <a:t>Validia-talon</a:t>
            </a:r>
            <a:r>
              <a:rPr lang="fi-FI" sz="1700" dirty="0" smtClean="0"/>
              <a:t> asukkaille</a:t>
            </a:r>
            <a:r>
              <a:rPr lang="fi-FI" sz="1700" dirty="0"/>
              <a:t>, </a:t>
            </a:r>
            <a:r>
              <a:rPr lang="fi-FI" sz="1700" dirty="0" smtClean="0"/>
              <a:t>kirjavinkkausta ja pääkirjaston esittelykierroksia ystäväpalvelun vapaaehtoisille ja heidän asiakkailleen, Alman ja Valman esiintymisiä ja </a:t>
            </a:r>
            <a:br>
              <a:rPr lang="fi-FI" sz="1700" dirty="0" smtClean="0"/>
            </a:br>
            <a:r>
              <a:rPr lang="fi-FI" sz="1700" dirty="0" smtClean="0"/>
              <a:t>lukupiiri senioreille</a:t>
            </a:r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Palvelutaloja ja vanhainkoteja</a:t>
            </a:r>
            <a:r>
              <a:rPr lang="fi-FI" sz="1700" dirty="0" smtClean="0"/>
              <a:t>: Alman ja Valman esiintymisiä ja äänikirjatuokioita</a:t>
            </a:r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Kutsuvierasluokkia</a:t>
            </a:r>
            <a:r>
              <a:rPr lang="fi-FI" sz="1700" dirty="0" smtClean="0"/>
              <a:t>: rap-sanoituspajoja nuorille ja kuvanlukutaitoa lapsille</a:t>
            </a:r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Kuntoutuskeskus </a:t>
            </a:r>
            <a:r>
              <a:rPr lang="fi-FI" sz="1700" b="1" dirty="0" err="1">
                <a:solidFill>
                  <a:schemeClr val="accent6">
                    <a:lumMod val="75000"/>
                  </a:schemeClr>
                </a:solidFill>
              </a:rPr>
              <a:t>Petrea</a:t>
            </a:r>
            <a:r>
              <a:rPr lang="fi-FI" sz="1700" dirty="0"/>
              <a:t>:</a:t>
            </a:r>
            <a:r>
              <a:rPr lang="fi-FI" sz="1700" b="1" dirty="0"/>
              <a:t> </a:t>
            </a:r>
            <a:r>
              <a:rPr lang="fi-FI" sz="1700" dirty="0" smtClean="0"/>
              <a:t>kirjastokerho kuntoutuskurssilaisille</a:t>
            </a:r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Opetuskoti Mustikka</a:t>
            </a:r>
            <a:r>
              <a:rPr lang="fi-FI" sz="1700" dirty="0" smtClean="0"/>
              <a:t>: kirjastokerho maahanmuuttajanaisille pääkirjastossa</a:t>
            </a:r>
          </a:p>
          <a:p>
            <a:pPr lvl="1"/>
            <a:r>
              <a:rPr lang="fi-FI" sz="1700" b="1" dirty="0">
                <a:solidFill>
                  <a:schemeClr val="accent6">
                    <a:lumMod val="75000"/>
                  </a:schemeClr>
                </a:solidFill>
              </a:rPr>
              <a:t>Turun vastaanottokeskus</a:t>
            </a:r>
            <a:r>
              <a:rPr lang="fi-FI" sz="1700" dirty="0" smtClean="0"/>
              <a:t>: diasatutunteja pakolaisperheille pääkirjastossa</a:t>
            </a:r>
            <a:endParaRPr lang="fi-FI" sz="1700" dirty="0"/>
          </a:p>
          <a:p>
            <a:pPr lvl="1"/>
            <a:r>
              <a:rPr lang="fi-FI" sz="1700" dirty="0" smtClean="0"/>
              <a:t>Muita yhteistyökumppaneita Turun </a:t>
            </a:r>
            <a:r>
              <a:rPr lang="fi-FI" sz="1700" dirty="0"/>
              <a:t>Mielenterveysyhdistys Itu </a:t>
            </a:r>
            <a:r>
              <a:rPr lang="fi-FI" sz="1700" dirty="0" smtClean="0"/>
              <a:t>ry, </a:t>
            </a:r>
            <a:br>
              <a:rPr lang="fi-FI" sz="1700" dirty="0" smtClean="0"/>
            </a:br>
            <a:r>
              <a:rPr lang="fi-FI" sz="1700" dirty="0" smtClean="0"/>
              <a:t>Turun </a:t>
            </a:r>
            <a:r>
              <a:rPr lang="fi-FI" sz="1700" dirty="0"/>
              <a:t>ensi- ja </a:t>
            </a:r>
            <a:r>
              <a:rPr lang="fi-FI" sz="1700" dirty="0" smtClean="0"/>
              <a:t>turvakotien yhdistys, Turun Seudun Työttömät, </a:t>
            </a:r>
            <a:br>
              <a:rPr lang="fi-FI" sz="1700" dirty="0" smtClean="0"/>
            </a:br>
            <a:r>
              <a:rPr lang="fi-FI" sz="1700" dirty="0" smtClean="0"/>
              <a:t>Trooli, Turun </a:t>
            </a:r>
            <a:r>
              <a:rPr lang="fi-FI" sz="1700" dirty="0" err="1" smtClean="0"/>
              <a:t>sote</a:t>
            </a:r>
            <a:endParaRPr lang="fi-FI" sz="1700" dirty="0" smtClean="0"/>
          </a:p>
          <a:p>
            <a:pPr lvl="1"/>
            <a:r>
              <a:rPr lang="fi-FI" sz="1700" dirty="0" smtClean="0"/>
              <a:t>Vuonna 2013 suunnitteilla mm. sukupolvia yhdistävää, </a:t>
            </a:r>
            <a:br>
              <a:rPr lang="fi-FI" sz="1700" dirty="0" smtClean="0"/>
            </a:br>
            <a:r>
              <a:rPr lang="fi-FI" sz="1700" dirty="0" smtClean="0"/>
              <a:t>eri aikojen lastenkirjoihin perustuvaa ohjelmaa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5846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Hakeutuva kirjastotyö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1772816"/>
            <a:ext cx="8229600" cy="2088231"/>
          </a:xfrm>
        </p:spPr>
        <p:txBody>
          <a:bodyPr>
            <a:normAutofit/>
          </a:bodyPr>
          <a:lstStyle/>
          <a:p>
            <a:r>
              <a:rPr lang="fi-FI" sz="2000" dirty="0"/>
              <a:t>H</a:t>
            </a:r>
            <a:r>
              <a:rPr lang="fi-FI" sz="2000" dirty="0" smtClean="0"/>
              <a:t>akeutuvaa </a:t>
            </a:r>
            <a:r>
              <a:rPr lang="fi-FI" sz="2000" dirty="0"/>
              <a:t>kirjastotoimintaa toteuttaa tänä syksynä </a:t>
            </a:r>
            <a:r>
              <a:rPr lang="fi-FI" sz="2000" dirty="0" smtClean="0"/>
              <a:t>11 Turun kaupunginkirjaston työntekijää ja yksi ulkopuolinen (rap-työpajan vetäjä)</a:t>
            </a:r>
          </a:p>
          <a:p>
            <a:r>
              <a:rPr lang="fi-FI" sz="2000" dirty="0" smtClean="0"/>
              <a:t>Työntekijöitä </a:t>
            </a:r>
            <a:r>
              <a:rPr lang="fi-FI" sz="2000" dirty="0"/>
              <a:t>ohjataan yhteisten kokousten ja säännöllisen </a:t>
            </a:r>
            <a:br>
              <a:rPr lang="fi-FI" sz="2000" dirty="0"/>
            </a:br>
            <a:r>
              <a:rPr lang="fi-FI" sz="2000" dirty="0"/>
              <a:t>yhteydenpidon avulla</a:t>
            </a:r>
            <a:endParaRPr lang="fi-FI" sz="2000" dirty="0" smtClean="0"/>
          </a:p>
          <a:p>
            <a:r>
              <a:rPr lang="fi-FI" sz="2000" dirty="0" smtClean="0"/>
              <a:t>Kommentti Lounais-Suomen syöpäyhdistykseltä:</a:t>
            </a:r>
          </a:p>
          <a:p>
            <a:endParaRPr lang="fi-FI" sz="2000" dirty="0"/>
          </a:p>
          <a:p>
            <a:endParaRPr lang="fi-FI" sz="2000" dirty="0" smtClean="0"/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5" name="Tekstiruutu 4"/>
          <p:cNvSpPr txBox="1"/>
          <p:nvPr/>
        </p:nvSpPr>
        <p:spPr>
          <a:xfrm>
            <a:off x="971600" y="3645024"/>
            <a:ext cx="5766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”Kirjallisuustuokiot 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ovat olleet rikastuttava lisä 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kurssiohjelmiimme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. Kuntoutusta kehitetään koko ajan ja pyrimme löytämään erilaisia uusia  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menetelmiä,  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joiden avulla kuntoutujat voivat peilata omia kokemuksiaan ja löytää  uusia voimavaroja elämään sairastumisen 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jälkeen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Juuri  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näihin haasteisiin kirjallisuustuokiot ovat vastanneet  erinomaisesti. Olemme 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erityisen iloisia, kun </a:t>
            </a:r>
            <a:r>
              <a:rPr lang="fi-FI" sz="1600" i="1" dirty="0">
                <a:solidFill>
                  <a:schemeClr val="accent6">
                    <a:lumMod val="75000"/>
                  </a:schemeClr>
                </a:solidFill>
              </a:rPr>
              <a:t>voimme jatkaa  yhteistyötä. Kiitos siitä</a:t>
            </a:r>
            <a:r>
              <a:rPr lang="fi-FI" sz="1600" i="1" dirty="0" smtClean="0">
                <a:solidFill>
                  <a:schemeClr val="accent6">
                    <a:lumMod val="75000"/>
                  </a:schemeClr>
                </a:solidFill>
              </a:rPr>
              <a:t>.”</a:t>
            </a:r>
            <a:endParaRPr lang="fi-FI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Lukupiirit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89869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i-FI" sz="2000" dirty="0" smtClean="0"/>
              <a:t>Syyskausi </a:t>
            </a:r>
            <a:r>
              <a:rPr lang="fi-FI" sz="2000" dirty="0" smtClean="0"/>
              <a:t>käynnissä</a:t>
            </a:r>
            <a:endParaRPr lang="fi-FI" sz="2000" dirty="0" smtClean="0"/>
          </a:p>
          <a:p>
            <a:pPr>
              <a:lnSpc>
                <a:spcPct val="80000"/>
              </a:lnSpc>
            </a:pPr>
            <a:r>
              <a:rPr lang="fi-FI" sz="2000" dirty="0" smtClean="0"/>
              <a:t>Turun kaupunginkirjastossa, Lukulampun valossa </a:t>
            </a:r>
            <a:r>
              <a:rPr lang="fi-FI" sz="2000" b="1" dirty="0" smtClean="0">
                <a:solidFill>
                  <a:schemeClr val="accent6">
                    <a:lumMod val="75000"/>
                  </a:schemeClr>
                </a:solidFill>
              </a:rPr>
              <a:t>10 piiriä </a:t>
            </a:r>
            <a:r>
              <a:rPr lang="fi-FI" sz="2000" dirty="0" smtClean="0"/>
              <a:t>syksyllä 2012: </a:t>
            </a:r>
          </a:p>
          <a:p>
            <a:pPr lvl="1">
              <a:lnSpc>
                <a:spcPct val="80000"/>
              </a:lnSpc>
            </a:pPr>
            <a:r>
              <a:rPr lang="fi-FI" sz="2000" dirty="0" smtClean="0"/>
              <a:t>Lähikirjastoissa kaksi romaanien lukupiiriä</a:t>
            </a:r>
          </a:p>
          <a:p>
            <a:pPr lvl="1">
              <a:lnSpc>
                <a:spcPct val="80000"/>
              </a:lnSpc>
            </a:pPr>
            <a:r>
              <a:rPr lang="fi-FI" sz="2000" dirty="0" smtClean="0"/>
              <a:t>Pääkirjastossa 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Uutuutena dekkaripiiri ja ruotsinkielinen lukupiiri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Kaksi uuden kaunokirjallisuuden lukupiiriä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Lue lounaaksi – avoin lukupiiri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Muistelmien lukupiiri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Runojen lukupiiri</a:t>
            </a:r>
          </a:p>
          <a:p>
            <a:pPr lvl="2">
              <a:lnSpc>
                <a:spcPct val="80000"/>
              </a:lnSpc>
            </a:pPr>
            <a:r>
              <a:rPr lang="fi-FI" sz="1600" dirty="0" smtClean="0"/>
              <a:t>Nuorten lukupiiri</a:t>
            </a:r>
            <a:endParaRPr lang="fi-FI" sz="2000" dirty="0" smtClean="0"/>
          </a:p>
          <a:p>
            <a:r>
              <a:rPr lang="fi-FI" sz="2000" dirty="0" smtClean="0"/>
              <a:t>Kaksi ulkopuolista vetäjää, muut kirjaston henkilökuntaa</a:t>
            </a:r>
          </a:p>
          <a:p>
            <a:r>
              <a:rPr lang="fi-FI" sz="2000" dirty="0" smtClean="0"/>
              <a:t>Lukupiirit kokoontuvat kerran tai kaksi kertaa kuussa</a:t>
            </a:r>
          </a:p>
          <a:p>
            <a:r>
              <a:rPr lang="fi-FI" sz="2000" dirty="0" smtClean="0"/>
              <a:t>Mahdollisuus kirjailijavieraisiin</a:t>
            </a:r>
          </a:p>
          <a:p>
            <a:r>
              <a:rPr lang="fi-FI" sz="2000" dirty="0" smtClean="0"/>
              <a:t>Kokemuksia ja menetelmiä jaetaan </a:t>
            </a:r>
            <a:r>
              <a:rPr lang="fi-FI" sz="2000" dirty="0" err="1" smtClean="0"/>
              <a:t>blogissa</a:t>
            </a:r>
            <a:endParaRPr lang="fi-FI" sz="2000" dirty="0" smtClean="0"/>
          </a:p>
          <a:p>
            <a:r>
              <a:rPr lang="fi-FI" sz="2000" dirty="0" smtClean="0"/>
              <a:t>Vetäjille koulutus-/inspiraatiopäivä kerran vuodessa</a:t>
            </a:r>
          </a:p>
          <a:p>
            <a:pPr marL="0" indent="0">
              <a:buNone/>
            </a:pPr>
            <a:endParaRPr lang="fi-FI" sz="2000" dirty="0" smtClean="0"/>
          </a:p>
          <a:p>
            <a:pPr marL="0" indent="0">
              <a:buNone/>
            </a:pPr>
            <a:endParaRPr lang="fi-FI" sz="2000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3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Kommentoidut </a:t>
            </a:r>
            <a:r>
              <a:rPr lang="fi-FI" dirty="0"/>
              <a:t>lukuvinkit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1700808"/>
            <a:ext cx="8229600" cy="4525963"/>
          </a:xfrm>
        </p:spPr>
        <p:txBody>
          <a:bodyPr>
            <a:normAutofit/>
          </a:bodyPr>
          <a:lstStyle/>
          <a:p>
            <a:r>
              <a:rPr lang="fi-FI" sz="2000" dirty="0" smtClean="0"/>
              <a:t>Pimeyden 876 sävyä -hankkeen teemoihin liittyen</a:t>
            </a:r>
            <a:br>
              <a:rPr lang="fi-FI" sz="2000" dirty="0" smtClean="0"/>
            </a:br>
            <a:r>
              <a:rPr lang="fi-FI" sz="2000" dirty="0" smtClean="0"/>
              <a:t>vuonna 2010 Kuolema kanssamme ja</a:t>
            </a:r>
            <a:br>
              <a:rPr lang="fi-FI" sz="2000" dirty="0" smtClean="0"/>
            </a:br>
            <a:r>
              <a:rPr lang="fi-FI" sz="2000" dirty="0" smtClean="0"/>
              <a:t>vuonna 2011 Unten maille</a:t>
            </a:r>
          </a:p>
          <a:p>
            <a:r>
              <a:rPr lang="fi-FI" sz="2000" dirty="0" smtClean="0"/>
              <a:t>Tänä vuonna aiheena </a:t>
            </a:r>
            <a:r>
              <a:rPr lang="fi-FI" sz="2000" dirty="0"/>
              <a:t>C</a:t>
            </a:r>
            <a:r>
              <a:rPr lang="fi-FI" sz="2000" dirty="0" smtClean="0"/>
              <a:t>reative </a:t>
            </a:r>
            <a:r>
              <a:rPr lang="fi-FI" sz="2000" dirty="0" err="1" smtClean="0"/>
              <a:t>non-fiction</a:t>
            </a:r>
            <a:r>
              <a:rPr lang="fi-FI" sz="2000" dirty="0" smtClean="0"/>
              <a:t> eli ”luova tietokirjallisuus”, jaossa Kaamosyönä 9.11.</a:t>
            </a:r>
          </a:p>
          <a:p>
            <a:r>
              <a:rPr lang="fi-FI" sz="2000" dirty="0" smtClean="0"/>
              <a:t>Aineistovinkkejä jokaiselta aihealueelta, työnjako </a:t>
            </a:r>
            <a:r>
              <a:rPr lang="fi-FI" sz="2000" dirty="0" smtClean="0"/>
              <a:t>tehty </a:t>
            </a:r>
            <a:r>
              <a:rPr lang="fi-FI" sz="2000" dirty="0" smtClean="0"/>
              <a:t>osastojen sisäisesti. Keruutyön lisäksi kirjastossa tehdään toimitustyö.</a:t>
            </a:r>
          </a:p>
          <a:p>
            <a:r>
              <a:rPr lang="fi-FI" sz="2000" dirty="0" smtClean="0"/>
              <a:t>Kustannukset taitosta ja painatuksesta. </a:t>
            </a:r>
            <a:br>
              <a:rPr lang="fi-FI" sz="2000" dirty="0" smtClean="0"/>
            </a:br>
            <a:r>
              <a:rPr lang="fi-FI" sz="2000" dirty="0" smtClean="0">
                <a:solidFill>
                  <a:schemeClr val="accent6">
                    <a:lumMod val="75000"/>
                  </a:schemeClr>
                </a:solidFill>
              </a:rPr>
              <a:t>Taittoon</a:t>
            </a:r>
            <a:r>
              <a:rPr lang="fi-FI" sz="2000" dirty="0" smtClean="0"/>
              <a:t> kannattaa panostaa, jotta asiakkaat innostuisivat julkaisusta.</a:t>
            </a:r>
          </a:p>
          <a:p>
            <a:endParaRPr lang="fi-FI" sz="2000" dirty="0" smtClean="0"/>
          </a:p>
          <a:p>
            <a:endParaRPr lang="fi-FI" sz="2000" dirty="0" smtClean="0"/>
          </a:p>
        </p:txBody>
      </p:sp>
    </p:spTree>
    <p:extLst>
      <p:ext uri="{BB962C8B-B14F-4D97-AF65-F5344CB8AC3E}">
        <p14:creationId xmlns:p14="http://schemas.microsoft.com/office/powerpoint/2010/main" val="41977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2430" cy="1498178"/>
          </a:xfrm>
        </p:spPr>
        <p:txBody>
          <a:bodyPr>
            <a:normAutofit/>
          </a:bodyPr>
          <a:lstStyle/>
          <a:p>
            <a:r>
              <a:rPr lang="fi-FI" dirty="0" smtClean="0"/>
              <a:t>Kaamosyö </a:t>
            </a:r>
            <a:br>
              <a:rPr lang="fi-FI" dirty="0" smtClean="0"/>
            </a:br>
            <a:r>
              <a:rPr lang="fi-FI" dirty="0" smtClean="0"/>
              <a:t>perjantaina 9.11.2012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0030" y="1970090"/>
            <a:ext cx="8229600" cy="4525963"/>
          </a:xfrm>
        </p:spPr>
        <p:txBody>
          <a:bodyPr/>
          <a:lstStyle/>
          <a:p>
            <a:r>
              <a:rPr lang="fi-FI" sz="2000" dirty="0" smtClean="0"/>
              <a:t>Pimeän ajan piristäjä, kokonainen ilta kirjastossa täynnä musiikkia, kirjailijavieraita ja esittävää taidetta</a:t>
            </a:r>
          </a:p>
          <a:p>
            <a:r>
              <a:rPr lang="fi-FI" sz="2000" dirty="0" smtClean="0"/>
              <a:t>Hyväksi koettu sama konsepti kuin Lukemisen yössä v.2010 (1400 kävijää) ja Kaamosviikonlopussa v.2011 (3500 kävijää).</a:t>
            </a:r>
          </a:p>
          <a:p>
            <a:r>
              <a:rPr lang="fi-FI" sz="2000" dirty="0">
                <a:hlinkClick r:id="rId2"/>
              </a:rPr>
              <a:t>http://vimeo.com/40934848</a:t>
            </a:r>
            <a:endParaRPr lang="fi-FI" sz="2000" dirty="0"/>
          </a:p>
          <a:p>
            <a:pPr marL="0" indent="0">
              <a:buNone/>
            </a:pPr>
            <a:endParaRPr lang="fi-FI" sz="2000" dirty="0" smtClean="0">
              <a:solidFill>
                <a:srgbClr val="FF0000"/>
              </a:solidFill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987249"/>
            <a:ext cx="3494516" cy="23308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01008"/>
            <a:ext cx="1974850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6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2430" cy="1498178"/>
          </a:xfrm>
        </p:spPr>
        <p:txBody>
          <a:bodyPr>
            <a:normAutofit/>
          </a:bodyPr>
          <a:lstStyle/>
          <a:p>
            <a:r>
              <a:rPr lang="fi-FI" dirty="0" smtClean="0"/>
              <a:t>Kaamosyö </a:t>
            </a:r>
            <a:br>
              <a:rPr lang="fi-FI" dirty="0" smtClean="0"/>
            </a:br>
            <a:r>
              <a:rPr lang="fi-FI" dirty="0" smtClean="0"/>
              <a:t>perjantaina 9.11.2012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4241" y="2155665"/>
            <a:ext cx="8229600" cy="2482477"/>
          </a:xfrm>
        </p:spPr>
        <p:txBody>
          <a:bodyPr>
            <a:normAutofit/>
          </a:bodyPr>
          <a:lstStyle/>
          <a:p>
            <a:r>
              <a:rPr lang="fi-FI" sz="2000" dirty="0" smtClean="0"/>
              <a:t>Turussa</a:t>
            </a:r>
            <a:r>
              <a:rPr lang="fi-FI" sz="2000" dirty="0" smtClean="0"/>
              <a:t>, Rovaniemellä ja useammassa Vaski-kirjastossa</a:t>
            </a:r>
          </a:p>
          <a:p>
            <a:r>
              <a:rPr lang="fi-FI" sz="2000" dirty="0" smtClean="0"/>
              <a:t>Tänä </a:t>
            </a:r>
            <a:r>
              <a:rPr lang="fi-FI" sz="2000" dirty="0"/>
              <a:t>vuonna yhden illan </a:t>
            </a:r>
            <a:r>
              <a:rPr lang="fi-FI" sz="2000" dirty="0" smtClean="0"/>
              <a:t>mittainen, kokoava teema </a:t>
            </a:r>
            <a:r>
              <a:rPr lang="fi-FI" sz="2000" dirty="0" smtClean="0"/>
              <a:t>tietokirjallisuus</a:t>
            </a:r>
          </a:p>
          <a:p>
            <a:r>
              <a:rPr lang="fi-FI" sz="2000" dirty="0" smtClean="0"/>
              <a:t>Turun ohjelmassa </a:t>
            </a:r>
            <a:r>
              <a:rPr lang="fi-FI" sz="2000" dirty="0" smtClean="0"/>
              <a:t>mm. </a:t>
            </a:r>
            <a:r>
              <a:rPr lang="fi-FI" sz="2000" dirty="0" smtClean="0"/>
              <a:t>konsertteja, pelejä, Lounais-Suomen </a:t>
            </a:r>
            <a:r>
              <a:rPr lang="fi-FI" sz="2000" dirty="0"/>
              <a:t>tietokirjailijoiden </a:t>
            </a:r>
            <a:r>
              <a:rPr lang="fi-FI" sz="2000" dirty="0" smtClean="0"/>
              <a:t>esiintymisiä ja</a:t>
            </a:r>
            <a:r>
              <a:rPr lang="fi-FI" sz="2000" dirty="0" smtClean="0"/>
              <a:t> TIP Connectionin varjoteatteria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941168"/>
            <a:ext cx="2089398" cy="1376921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53246"/>
            <a:ext cx="3362514" cy="22410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7419">
            <a:off x="706144" y="4763647"/>
            <a:ext cx="2225675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60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347</Words>
  <Application>Microsoft Office PowerPoint</Application>
  <PresentationFormat>Näytössä katseltava diaesitys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Lukulampun valossa 2 =&gt; 31.12.2013  </vt:lpstr>
      <vt:lpstr>Lukuelämysten tuottamisen, kirjoittamisen ja kuuntelemisen hyvinvointihanke </vt:lpstr>
      <vt:lpstr>Hakeutuva kirjastotyö</vt:lpstr>
      <vt:lpstr>Hakeutuva kirjastotyö Lukulampun yhteistyökumppaneita ja syksyn 2012 toimintaa </vt:lpstr>
      <vt:lpstr>Hakeutuva kirjastotyö</vt:lpstr>
      <vt:lpstr>Lukupiirit</vt:lpstr>
      <vt:lpstr>Kommentoidut lukuvinkit</vt:lpstr>
      <vt:lpstr>Kaamosyö  perjantaina 9.11.2012</vt:lpstr>
      <vt:lpstr>Kaamosyö  perjantaina 9.11.2012</vt:lpstr>
      <vt:lpstr>Kaamosyön organisointi </vt:lpstr>
      <vt:lpstr> www.lukulampunvalossa.fi 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Lukulampun valossa 2 1.5.2012-31.12.2013  </dc:title>
  <dc:creator>Myllylä Dunja</dc:creator>
  <cp:lastModifiedBy>Myllylä Dunja</cp:lastModifiedBy>
  <cp:revision>66</cp:revision>
  <dcterms:created xsi:type="dcterms:W3CDTF">2012-05-29T09:49:47Z</dcterms:created>
  <dcterms:modified xsi:type="dcterms:W3CDTF">2012-10-11T07:45:39Z</dcterms:modified>
</cp:coreProperties>
</file>