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5"/>
  </p:sldMasterIdLst>
  <p:notesMasterIdLst>
    <p:notesMasterId r:id="rId22"/>
  </p:notesMasterIdLst>
  <p:sldIdLst>
    <p:sldId id="256" r:id="rId6"/>
    <p:sldId id="257" r:id="rId7"/>
    <p:sldId id="258" r:id="rId8"/>
    <p:sldId id="262" r:id="rId9"/>
    <p:sldId id="263" r:id="rId10"/>
    <p:sldId id="259" r:id="rId11"/>
    <p:sldId id="265" r:id="rId12"/>
    <p:sldId id="264" r:id="rId13"/>
    <p:sldId id="267" r:id="rId14"/>
    <p:sldId id="268" r:id="rId15"/>
    <p:sldId id="260" r:id="rId16"/>
    <p:sldId id="269" r:id="rId17"/>
    <p:sldId id="270" r:id="rId18"/>
    <p:sldId id="272" r:id="rId19"/>
    <p:sldId id="273" r:id="rId20"/>
    <p:sldId id="261" r:id="rId2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19A06-7F26-4F8A-BC18-CE302FF1F857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1F06-18C0-4C05-AFFC-60C540C9D71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98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D1F06-18C0-4C05-AFFC-60C540C9D717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66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D1F06-18C0-4C05-AFFC-60C540C9D717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66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D1F06-18C0-4C05-AFFC-60C540C9D717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667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D1F06-18C0-4C05-AFFC-60C540C9D717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066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tsikk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2" name="Alaotsikk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20" name="Alatunnisteen paikkamerk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09C2F6-C14F-4A90-BF6A-C6D39D289049}" type="slidenum">
              <a:rPr lang="fi-FI" smtClean="0"/>
              <a:t>‹#›</a:t>
            </a:fld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i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Suorakulmi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i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i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  <p:sp>
        <p:nvSpPr>
          <p:cNvPr id="6" name="Suorakulmi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9" name="Vuokaavio: Prosessi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uokaavio: Prosessi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ktori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i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nga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Otsikon paikkamerkki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Tekstin paikkamerkki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24" name="Päivämäärän paikkamerkki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7A103DA-095E-4370-9A15-42229470DF02}" type="datetimeFigureOut">
              <a:rPr lang="fi-FI" smtClean="0"/>
              <a:t>16.9.2014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ECE164-4C9F-4BC1-95DE-EA15D5C1002C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Suorakulmi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aku.helmet.fi/iii/encore/search?formids=target&amp;suite=def&amp;reservedids=lang,suite&amp;submitmode=&amp;submitname=&amp;lang=fin&amp;target=Tatu+ja+Patu+p%C3%A4iv%C3%A4kodissa&amp;target=Ha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470025"/>
          </a:xfrm>
        </p:spPr>
        <p:txBody>
          <a:bodyPr/>
          <a:lstStyle/>
          <a:p>
            <a:r>
              <a:rPr lang="fi-FI" dirty="0" smtClean="0"/>
              <a:t>Vaski-verkkokirjaston uudistaminen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270992"/>
          </a:xfrm>
        </p:spPr>
        <p:txBody>
          <a:bodyPr>
            <a:normAutofit/>
          </a:bodyPr>
          <a:lstStyle/>
          <a:p>
            <a:r>
              <a:rPr lang="fi-FI" dirty="0" smtClean="0"/>
              <a:t>Asiakaspalvelussa työskentelevien </a:t>
            </a:r>
          </a:p>
          <a:p>
            <a:r>
              <a:rPr lang="fi-FI" dirty="0" smtClean="0"/>
              <a:t>kuuleminen, elo-syyskuun vaihde 2014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8.9.2014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Susanna Sandell, Sari Toivanen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44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Kommentteja </a:t>
            </a:r>
            <a:r>
              <a:rPr lang="fi-FI" dirty="0" err="1" smtClean="0"/>
              <a:t>julkaisujärjestemästä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 smtClean="0"/>
              <a:t>Drupal</a:t>
            </a:r>
            <a:r>
              <a:rPr lang="fi-FI" dirty="0" smtClean="0"/>
              <a:t> / (</a:t>
            </a:r>
            <a:r>
              <a:rPr lang="fi-FI" dirty="0" err="1" smtClean="0"/>
              <a:t>Wordpress</a:t>
            </a:r>
            <a:r>
              <a:rPr lang="fi-FI" dirty="0" smtClean="0"/>
              <a:t>) / 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22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Löydä kirjastosi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tiedot </a:t>
            </a:r>
            <a:r>
              <a:rPr lang="fi-FI" dirty="0" err="1" smtClean="0"/>
              <a:t>hakemisto.kirjastot.fi</a:t>
            </a:r>
            <a:r>
              <a:rPr lang="fi-FI" dirty="0" smtClean="0"/>
              <a:t> –palvelusta </a:t>
            </a:r>
          </a:p>
          <a:p>
            <a:r>
              <a:rPr lang="fi-FI" dirty="0" err="1" smtClean="0"/>
              <a:t>Helmetin</a:t>
            </a:r>
            <a:r>
              <a:rPr lang="fi-FI" dirty="0" smtClean="0"/>
              <a:t> tapainen ratkaisu olisi hyvä (</a:t>
            </a:r>
            <a:r>
              <a:rPr lang="fi-FI" dirty="0" err="1" smtClean="0"/>
              <a:t>apps</a:t>
            </a:r>
            <a:r>
              <a:rPr lang="fi-FI" dirty="0" smtClean="0"/>
              <a:t>)</a:t>
            </a:r>
          </a:p>
          <a:p>
            <a:r>
              <a:rPr lang="fi-FI" dirty="0" smtClean="0"/>
              <a:t>Tapahtumat tähän yhteyteen</a:t>
            </a:r>
          </a:p>
          <a:p>
            <a:r>
              <a:rPr lang="fi-FI" dirty="0" smtClean="0"/>
              <a:t>Kirjastoille alasivut tarvitaan myös</a:t>
            </a:r>
          </a:p>
          <a:p>
            <a:r>
              <a:rPr lang="fi-FI" dirty="0" smtClean="0"/>
              <a:t>Jos erillinen ”palikka”, on oltava kaikilla sivuilla (muuten navigaatiossa)</a:t>
            </a:r>
          </a:p>
          <a:p>
            <a:r>
              <a:rPr lang="fi-FI" dirty="0" smtClean="0"/>
              <a:t>Kartta, josta näkee kaikki kirjastot hyvä</a:t>
            </a:r>
          </a:p>
          <a:p>
            <a:r>
              <a:rPr lang="fi-FI" dirty="0" smtClean="0"/>
              <a:t>Miten esitetään omatoimikirjastot (esim. aukioloajat)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Julkaisujärjestelmä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80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Hakulaatikko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hukkuu </a:t>
            </a:r>
            <a:r>
              <a:rPr lang="fi-FI" dirty="0" smtClean="0"/>
              <a:t>nykyisin muuhun sisältöön</a:t>
            </a:r>
            <a:endParaRPr lang="fi-FI" dirty="0"/>
          </a:p>
          <a:p>
            <a:r>
              <a:rPr lang="fi-FI" dirty="0"/>
              <a:t>ainakin ilmaa laatikon ympärille</a:t>
            </a:r>
          </a:p>
          <a:p>
            <a:r>
              <a:rPr lang="fi-FI" dirty="0" err="1" smtClean="0"/>
              <a:t>Finnassa</a:t>
            </a:r>
            <a:r>
              <a:rPr lang="fi-FI" dirty="0" smtClean="0"/>
              <a:t> navigaation alla – ehkä vastaavassa paikassa julkaisujärjestelmässäkin?</a:t>
            </a:r>
          </a:p>
          <a:p>
            <a:r>
              <a:rPr lang="fi-FI" dirty="0" smtClean="0"/>
              <a:t>Helmet: haku logon alla, paikka pysyy lähes samana julkaisujärjestelmässäkin</a:t>
            </a:r>
          </a:p>
          <a:p>
            <a:r>
              <a:rPr lang="fi-FI" dirty="0" smtClean="0"/>
              <a:t>Joka tapauksessa oltava näkyvällä paikalla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Julkaisujärjestelmä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8757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Nostot ja ajankohtaiset asiat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i-FI" dirty="0"/>
              <a:t>nostot hyvä tapa tuoda esille tapahtumia ja suositteluja</a:t>
            </a:r>
          </a:p>
          <a:p>
            <a:r>
              <a:rPr lang="fi-FI" dirty="0" smtClean="0"/>
              <a:t>Tapahtumat löydyttävä kattavasti verkkokirjastosta (tapahtumakalenteri?)</a:t>
            </a:r>
          </a:p>
          <a:p>
            <a:pPr lvl="1"/>
            <a:r>
              <a:rPr lang="fi-FI" dirty="0" smtClean="0"/>
              <a:t>Syötteet muille sivustoille (kunnan omat?)</a:t>
            </a:r>
          </a:p>
          <a:p>
            <a:pPr lvl="1"/>
            <a:r>
              <a:rPr lang="fi-FI" dirty="0" smtClean="0"/>
              <a:t>Tänään –laatikko etusivulle?</a:t>
            </a:r>
          </a:p>
          <a:p>
            <a:r>
              <a:rPr lang="fi-FI" dirty="0" smtClean="0"/>
              <a:t>Uutiset ja tiedotusasiat erotettava</a:t>
            </a:r>
          </a:p>
          <a:p>
            <a:pPr lvl="1"/>
            <a:r>
              <a:rPr lang="fi-FI" dirty="0" smtClean="0"/>
              <a:t>Finlandia-palkinto &lt;-&gt; Vesivahingon vuoksi suljettu</a:t>
            </a:r>
          </a:p>
          <a:p>
            <a:r>
              <a:rPr lang="fi-FI" dirty="0" smtClean="0"/>
              <a:t>Suosittelut oma kokonaisuutensa</a:t>
            </a:r>
          </a:p>
          <a:p>
            <a:pPr lvl="1"/>
            <a:r>
              <a:rPr lang="fi-FI" dirty="0" err="1" smtClean="0"/>
              <a:t>Blogit</a:t>
            </a:r>
            <a:r>
              <a:rPr lang="fi-FI" dirty="0" smtClean="0"/>
              <a:t> siirtyvät verkkokirjastoon, suositteluihin </a:t>
            </a:r>
          </a:p>
          <a:p>
            <a:pPr lvl="2"/>
            <a:r>
              <a:rPr lang="fi-FI" dirty="0" smtClean="0"/>
              <a:t>Haettavissa kategorian tms. avulla</a:t>
            </a:r>
          </a:p>
          <a:p>
            <a:pPr lvl="2"/>
            <a:r>
              <a:rPr lang="fi-FI" dirty="0" smtClean="0"/>
              <a:t>Oma ilme teknisesti mahdollinen</a:t>
            </a:r>
          </a:p>
          <a:p>
            <a:pPr lvl="2"/>
            <a:r>
              <a:rPr lang="fi-FI" dirty="0" err="1" smtClean="0"/>
              <a:t>Musastolla</a:t>
            </a:r>
            <a:r>
              <a:rPr lang="fi-FI" dirty="0" smtClean="0"/>
              <a:t> vahva </a:t>
            </a:r>
            <a:r>
              <a:rPr lang="fi-FI" dirty="0" err="1" smtClean="0"/>
              <a:t>brändi</a:t>
            </a:r>
            <a:endParaRPr lang="fi-FI" dirty="0" smtClean="0"/>
          </a:p>
          <a:p>
            <a:pPr lvl="1"/>
            <a:r>
              <a:rPr lang="fi-FI" dirty="0" smtClean="0"/>
              <a:t>Kirjakaruselli yksi tapa suositella </a:t>
            </a:r>
          </a:p>
          <a:p>
            <a:pPr lvl="2"/>
            <a:r>
              <a:rPr lang="fi-FI" dirty="0" smtClean="0"/>
              <a:t>Visuaalinen ja näyttävä</a:t>
            </a:r>
          </a:p>
          <a:p>
            <a:pPr lvl="2"/>
            <a:r>
              <a:rPr lang="fi-FI" dirty="0" smtClean="0"/>
              <a:t>Ei pakko olla karuselli, voi olla myös </a:t>
            </a:r>
            <a:r>
              <a:rPr lang="fi-FI" dirty="0" err="1" smtClean="0"/>
              <a:t>slideshow-tyyppinen</a:t>
            </a:r>
            <a:r>
              <a:rPr lang="fi-FI" dirty="0" smtClean="0"/>
              <a:t> vaihtuva kansikuva</a:t>
            </a:r>
          </a:p>
          <a:p>
            <a:pPr lvl="2"/>
            <a:r>
              <a:rPr lang="fi-FI" dirty="0" smtClean="0"/>
              <a:t>Uutuuskaruselli?</a:t>
            </a:r>
          </a:p>
          <a:p>
            <a:pPr lvl="1"/>
            <a:r>
              <a:rPr lang="fi-FI" dirty="0" smtClean="0"/>
              <a:t>Henkilökunta lukee jouluna –tyyppisiä mukaan suositteluihin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Julkaisujärjestelmä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4288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Lasten ja/tai nuorten </a:t>
            </a:r>
            <a:r>
              <a:rPr lang="fi-FI" dirty="0" err="1" smtClean="0"/>
              <a:t>sivu(t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eri sivut lapsille ja nuorille</a:t>
            </a:r>
          </a:p>
          <a:p>
            <a:r>
              <a:rPr lang="fi-FI" dirty="0"/>
              <a:t>Stoorin </a:t>
            </a:r>
            <a:r>
              <a:rPr lang="fi-FI" dirty="0" err="1"/>
              <a:t>blogin</a:t>
            </a:r>
            <a:r>
              <a:rPr lang="fi-FI" dirty="0"/>
              <a:t> </a:t>
            </a:r>
            <a:r>
              <a:rPr lang="fi-FI" dirty="0" smtClean="0"/>
              <a:t>siirtyy luontevasti osaksi verkkokirjastoa</a:t>
            </a:r>
            <a:endParaRPr lang="fi-FI" dirty="0"/>
          </a:p>
          <a:p>
            <a:r>
              <a:rPr lang="fi-FI" dirty="0"/>
              <a:t>sivujen on päivityttävä, elettävä</a:t>
            </a:r>
          </a:p>
          <a:p>
            <a:r>
              <a:rPr lang="fi-FI" dirty="0"/>
              <a:t>kirjalistoja ja tarjottimia toivotaan (esim. opettajat)</a:t>
            </a:r>
          </a:p>
          <a:p>
            <a:r>
              <a:rPr lang="fi-FI" dirty="0"/>
              <a:t>jonkun täytyy olla koordinoimassa</a:t>
            </a:r>
          </a:p>
          <a:p>
            <a:r>
              <a:rPr lang="fi-FI" dirty="0"/>
              <a:t>työryhmä nykyisin maakunnallinen, verkkokirjasto kuitenkin Vaskin (lasten Vaskin lopettaminen aiheutti porukan ”katoamisen” ylläpitäjistä)</a:t>
            </a:r>
          </a:p>
          <a:p>
            <a:r>
              <a:rPr lang="fi-FI" dirty="0" smtClean="0"/>
              <a:t>Nyt olisi mahdollisuus kokeilla </a:t>
            </a:r>
            <a:r>
              <a:rPr lang="fi-FI" dirty="0"/>
              <a:t>jotain </a:t>
            </a:r>
            <a:r>
              <a:rPr lang="fi-FI" dirty="0" smtClean="0"/>
              <a:t>uutta</a:t>
            </a:r>
          </a:p>
          <a:p>
            <a:r>
              <a:rPr lang="fi-FI" dirty="0" smtClean="0"/>
              <a:t>Ei kannata kilpailla pelien ym. Osalta ”valmiiden” ja käytettyjen palvelujen kanssa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Julkaisujärjestelmä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518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Nimimerkki / Kirjautuminen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Kirjautuminen vain linkki </a:t>
            </a:r>
            <a:r>
              <a:rPr lang="fi-FI" dirty="0" smtClean="0">
                <a:sym typeface="Wingdings" panose="05000000000000000000" pitchFamily="2" charset="2"/>
              </a:rPr>
              <a:t> vie toiselle sivustolle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Sama kuin Helmet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Avaa uuden välilehden, uusi tilanne asiakkaille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Nimimerkin tilalle tulee Alias (suunnitteilla)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Arvosteluja varten, ei kirjautumiseen</a:t>
            </a:r>
          </a:p>
          <a:p>
            <a:pPr lvl="1"/>
            <a:r>
              <a:rPr lang="fi-FI" dirty="0" smtClean="0">
                <a:sym typeface="Wingdings" panose="05000000000000000000" pitchFamily="2" charset="2"/>
              </a:rPr>
              <a:t>Selkeämpi kuin </a:t>
            </a:r>
            <a:r>
              <a:rPr lang="fi-FI" dirty="0" smtClean="0"/>
              <a:t>nykyinen järjestelmä, toivottavasti</a:t>
            </a:r>
          </a:p>
          <a:p>
            <a:pPr lvl="1"/>
            <a:r>
              <a:rPr lang="fi-FI" dirty="0" smtClean="0"/>
              <a:t>Voisiko nimen piilottaa kokonaan / näyttää vain etunimen / hyväksyä, että arvostelut tulevat omalla nimellä?</a:t>
            </a:r>
          </a:p>
          <a:p>
            <a:r>
              <a:rPr lang="fi-FI" dirty="0" smtClean="0"/>
              <a:t>Kirjautuminen onnistuu myös Mozilla </a:t>
            </a:r>
            <a:r>
              <a:rPr lang="fi-FI" dirty="0" err="1" smtClean="0"/>
              <a:t>Personalla</a:t>
            </a:r>
            <a:r>
              <a:rPr lang="fi-FI" dirty="0" smtClean="0"/>
              <a:t> - todennäköisesti </a:t>
            </a:r>
            <a:r>
              <a:rPr lang="fi-FI" dirty="0"/>
              <a:t>käyttäjille aika </a:t>
            </a:r>
            <a:r>
              <a:rPr lang="fi-FI" dirty="0" smtClean="0"/>
              <a:t>vieras</a:t>
            </a:r>
          </a:p>
          <a:p>
            <a:pPr lvl="1"/>
            <a:r>
              <a:rPr lang="fi-FI" dirty="0" smtClean="0"/>
              <a:t>Kyse kuitenkin vain </a:t>
            </a:r>
            <a:r>
              <a:rPr lang="fi-FI" dirty="0"/>
              <a:t>toisesta kirjautumistavasta, ei </a:t>
            </a:r>
            <a:r>
              <a:rPr lang="fi-FI" dirty="0" smtClean="0"/>
              <a:t>pakollista luoda (ei tuo lisäpalveluja)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Julkaisujärjestelmä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169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/>
          <a:lstStyle/>
          <a:p>
            <a:r>
              <a:rPr lang="fi-FI" dirty="0" smtClean="0"/>
              <a:t>Yleisiä kommentteja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70912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fi-FI" sz="3600" dirty="0" err="1"/>
              <a:t>Finnan</a:t>
            </a:r>
            <a:r>
              <a:rPr lang="fi-FI" sz="3600" dirty="0"/>
              <a:t> omalle etusivulle päätyy todennäköisesti harvoin</a:t>
            </a:r>
          </a:p>
          <a:p>
            <a:pPr lvl="0"/>
            <a:r>
              <a:rPr lang="fi-FI" sz="3600" dirty="0" smtClean="0"/>
              <a:t>Kaksi sivustoa </a:t>
            </a:r>
            <a:r>
              <a:rPr lang="fi-FI" sz="3600" dirty="0" smtClean="0">
                <a:sym typeface="Wingdings" panose="05000000000000000000" pitchFamily="2" charset="2"/>
              </a:rPr>
              <a:t> siirtyykö osa asiakkaista </a:t>
            </a:r>
            <a:r>
              <a:rPr lang="fi-FI" sz="3600" dirty="0" smtClean="0"/>
              <a:t>käyttämään </a:t>
            </a:r>
            <a:r>
              <a:rPr lang="fi-FI" sz="3600" dirty="0"/>
              <a:t>pelkkää </a:t>
            </a:r>
            <a:r>
              <a:rPr lang="fi-FI" sz="3600" dirty="0" err="1"/>
              <a:t>Finnaa</a:t>
            </a:r>
            <a:r>
              <a:rPr lang="fi-FI" sz="3600" dirty="0"/>
              <a:t>?</a:t>
            </a:r>
          </a:p>
          <a:p>
            <a:pPr lvl="0"/>
            <a:r>
              <a:rPr lang="fi-FI" sz="3600" dirty="0" smtClean="0"/>
              <a:t>kirjastojen </a:t>
            </a:r>
            <a:r>
              <a:rPr lang="fi-FI" sz="3600" dirty="0"/>
              <a:t>omat sivut ja verkkokirjasto – kaksi päivitettävää kohdetta hankala, mutta kaupungin sivuista vaikea päästä kokonaan eroon (kukin kunta päättää itse</a:t>
            </a:r>
            <a:r>
              <a:rPr lang="fi-FI" sz="3600" dirty="0" smtClean="0"/>
              <a:t>)</a:t>
            </a:r>
          </a:p>
          <a:p>
            <a:pPr lvl="1"/>
            <a:r>
              <a:rPr lang="fi-FI" dirty="0" smtClean="0"/>
              <a:t>Mm. tapahtumat oltava myös muualla</a:t>
            </a:r>
            <a:endParaRPr lang="fi-FI" dirty="0"/>
          </a:p>
          <a:p>
            <a:pPr lvl="0"/>
            <a:r>
              <a:rPr lang="fi-FI" sz="3600" dirty="0"/>
              <a:t>päätoimittaja tärkeä, resursseja riittävästi muutenkin </a:t>
            </a:r>
          </a:p>
          <a:p>
            <a:pPr lvl="0"/>
            <a:r>
              <a:rPr lang="fi-FI" sz="3600" dirty="0"/>
              <a:t>hyllyt poistuvat, asiakkaita informoitava näkyvästi ja ajoissa, että ottavat talteen hyllyjensä </a:t>
            </a:r>
            <a:r>
              <a:rPr lang="fi-FI" sz="3600" dirty="0" smtClean="0"/>
              <a:t>sisällön</a:t>
            </a:r>
          </a:p>
          <a:p>
            <a:r>
              <a:rPr lang="fi-FI" sz="3600" dirty="0" smtClean="0"/>
              <a:t>Kirjastolle kasvot</a:t>
            </a:r>
          </a:p>
          <a:p>
            <a:r>
              <a:rPr lang="fi-FI" sz="3600" dirty="0" smtClean="0"/>
              <a:t>Sivustokartta / Aakkosellinen hakemisto</a:t>
            </a:r>
          </a:p>
          <a:p>
            <a:r>
              <a:rPr lang="fi-FI" sz="3600" dirty="0" smtClean="0"/>
              <a:t>Logo hyvä ja raikas (tekstillinen versio) - </a:t>
            </a:r>
            <a:r>
              <a:rPr lang="fi-FI" sz="3600" dirty="0" err="1" smtClean="0"/>
              <a:t>brändi</a:t>
            </a:r>
            <a:r>
              <a:rPr lang="fi-FI" sz="3600" dirty="0" smtClean="0"/>
              <a:t> ei riittävän tunnettu vielä, kaipaa vahvistamista</a:t>
            </a:r>
          </a:p>
          <a:p>
            <a:pPr lvl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973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Tiimit ja muut kuullut ryhmät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Turun kaupunginkirjasto</a:t>
            </a:r>
          </a:p>
          <a:p>
            <a:pPr lvl="1"/>
            <a:r>
              <a:rPr lang="fi-FI" dirty="0" smtClean="0"/>
              <a:t>Tieto (27.8.)</a:t>
            </a:r>
          </a:p>
          <a:p>
            <a:pPr lvl="1"/>
            <a:r>
              <a:rPr lang="fi-FI" dirty="0" smtClean="0"/>
              <a:t>Musiikki (29.8.)</a:t>
            </a:r>
          </a:p>
          <a:p>
            <a:pPr lvl="1"/>
            <a:r>
              <a:rPr lang="fi-FI" dirty="0" smtClean="0"/>
              <a:t>Lapset ja nuoret (4.9.)</a:t>
            </a:r>
          </a:p>
          <a:p>
            <a:pPr lvl="1"/>
            <a:r>
              <a:rPr lang="fi-FI" dirty="0" smtClean="0"/>
              <a:t>Vastaanotto ja uutistori (4.9.)</a:t>
            </a:r>
          </a:p>
          <a:p>
            <a:pPr lvl="1"/>
            <a:r>
              <a:rPr lang="fi-FI" dirty="0" smtClean="0"/>
              <a:t>Kirjallisuus ja Taiteet (9.9.)</a:t>
            </a:r>
          </a:p>
          <a:p>
            <a:r>
              <a:rPr lang="fi-FI" dirty="0" smtClean="0"/>
              <a:t>Paimion kirjasto (2.9.)</a:t>
            </a:r>
          </a:p>
          <a:p>
            <a:r>
              <a:rPr lang="fi-FI" dirty="0" smtClean="0"/>
              <a:t>Vaskin verkkoviestinnän ryhmä (</a:t>
            </a:r>
            <a:r>
              <a:rPr lang="fi-FI" smtClean="0"/>
              <a:t>5.9.)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092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Ongelmia nykyisessä verkkokirjastossa</a:t>
            </a:r>
            <a:br>
              <a:rPr lang="fi-FI" dirty="0" smtClean="0"/>
            </a:br>
            <a:r>
              <a:rPr lang="fi-FI" dirty="0" smtClean="0"/>
              <a:t>- </a:t>
            </a:r>
            <a:r>
              <a:rPr lang="fi-FI" sz="1600" dirty="0" smtClean="0"/>
              <a:t>näihin toivotaan ratkaisua uudesta verkkokirjastosta</a:t>
            </a:r>
            <a:endParaRPr lang="fi-FI" sz="1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Hitaus</a:t>
            </a:r>
          </a:p>
          <a:p>
            <a:r>
              <a:rPr lang="fi-FI" dirty="0" smtClean="0"/>
              <a:t>Uusiminen 2 vaiheessa ongelmallinen</a:t>
            </a:r>
          </a:p>
          <a:p>
            <a:r>
              <a:rPr lang="fi-FI" dirty="0" smtClean="0"/>
              <a:t>Asiasanojen näkyminen</a:t>
            </a:r>
          </a:p>
          <a:p>
            <a:r>
              <a:rPr lang="fi-FI" dirty="0" smtClean="0"/>
              <a:t>Saatavuustiedot paremmin esille 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Laajennettu haku vaikea käyttää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Ilmoitustekstejä tulee paljon ja monella värillä, mutta tieto ei tavoita asiakasta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Noutopaikaksi tulee helpolla vahingossa Kaarina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Viestiasetukset sekavat eivätkä toimi oikein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Tapahtumista vain murto-osa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Artikkeleita ja suositteluita ei voi hakea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Hakulaatikko hukkuu muun sisällön joukkoon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Lasten sivut eivät päivity riittävän tiheästi – vanhaa sisältöä 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Käyttäjätunnus – Nimimerkki  sekava, vaikea hahmottaa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Vaskin </a:t>
            </a:r>
            <a:r>
              <a:rPr lang="fi-FI" dirty="0" err="1" smtClean="0">
                <a:sym typeface="Wingdings" panose="05000000000000000000" pitchFamily="2" charset="2"/>
              </a:rPr>
              <a:t>brändi</a:t>
            </a:r>
            <a:r>
              <a:rPr lang="fi-FI" dirty="0" smtClean="0">
                <a:sym typeface="Wingdings" panose="05000000000000000000" pitchFamily="2" charset="2"/>
              </a:rPr>
              <a:t> ei vielä riittävän tunnettu</a:t>
            </a:r>
          </a:p>
        </p:txBody>
      </p:sp>
    </p:spTree>
    <p:extLst>
      <p:ext uri="{BB962C8B-B14F-4D97-AF65-F5344CB8AC3E}">
        <p14:creationId xmlns:p14="http://schemas.microsoft.com/office/powerpoint/2010/main" val="345118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Yhteenveto – nämä asiat nousivat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 smtClean="0"/>
              <a:t>Finna</a:t>
            </a:r>
            <a:r>
              <a:rPr lang="fi-FI" dirty="0" smtClean="0"/>
              <a:t> sisältää keskeiset palvelumme</a:t>
            </a:r>
          </a:p>
          <a:p>
            <a:r>
              <a:rPr lang="fi-FI" dirty="0" smtClean="0"/>
              <a:t>Saatavuustiedot – </a:t>
            </a:r>
            <a:r>
              <a:rPr lang="fi-FI" dirty="0" err="1" smtClean="0"/>
              <a:t>Helmet-tyyppinen</a:t>
            </a:r>
            <a:r>
              <a:rPr lang="fi-FI" dirty="0" smtClean="0"/>
              <a:t> ratkaisu</a:t>
            </a:r>
          </a:p>
          <a:p>
            <a:r>
              <a:rPr lang="fi-FI" dirty="0" smtClean="0"/>
              <a:t>Tapahtumat myös verkkokirjastoon</a:t>
            </a:r>
          </a:p>
          <a:p>
            <a:r>
              <a:rPr lang="fi-FI" dirty="0" smtClean="0"/>
              <a:t>Hakulaatikko ei saa hukkua</a:t>
            </a:r>
          </a:p>
          <a:p>
            <a:r>
              <a:rPr lang="fi-FI" dirty="0" err="1" smtClean="0"/>
              <a:t>Hakemisto.kirjastot.fin</a:t>
            </a:r>
            <a:r>
              <a:rPr lang="fi-FI" dirty="0" smtClean="0"/>
              <a:t> </a:t>
            </a:r>
            <a:r>
              <a:rPr lang="fi-FI" dirty="0" err="1" smtClean="0"/>
              <a:t>apps</a:t>
            </a:r>
            <a:r>
              <a:rPr lang="fi-FI" dirty="0" smtClean="0"/>
              <a:t> toimiva</a:t>
            </a:r>
          </a:p>
          <a:p>
            <a:r>
              <a:rPr lang="fi-FI" dirty="0" smtClean="0"/>
              <a:t>Kirjakaruselli ja logo pidettyjä</a:t>
            </a:r>
          </a:p>
          <a:p>
            <a:r>
              <a:rPr lang="fi-FI" dirty="0" smtClean="0"/>
              <a:t>Kansikuvahaku</a:t>
            </a:r>
          </a:p>
          <a:p>
            <a:r>
              <a:rPr lang="fi-FI" dirty="0" smtClean="0"/>
              <a:t>E-aineistojen näkyvyys</a:t>
            </a:r>
          </a:p>
          <a:p>
            <a:r>
              <a:rPr lang="fi-FI" dirty="0" smtClean="0"/>
              <a:t>Nostot ok, mutta tiedotuksille oma paikkansa</a:t>
            </a:r>
          </a:p>
          <a:p>
            <a:r>
              <a:rPr lang="fi-FI" dirty="0" smtClean="0"/>
              <a:t>Sivuston sisäinen haku hyödyllinen</a:t>
            </a:r>
          </a:p>
          <a:p>
            <a:r>
              <a:rPr lang="fi-FI" dirty="0" smtClean="0"/>
              <a:t>Resurssit, päätoimittaja, päivittyminen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88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Ratkaisuehdotuksia asiakasliittymän osalta</a:t>
            </a: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FINNA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754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Hakutulokset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Saatavuustiedot näkyville hakutulokseen </a:t>
            </a:r>
            <a:r>
              <a:rPr lang="fi-FI" dirty="0" err="1" smtClean="0"/>
              <a:t>Helmetin</a:t>
            </a:r>
            <a:r>
              <a:rPr lang="fi-FI" dirty="0" smtClean="0"/>
              <a:t> tyyliin </a:t>
            </a:r>
          </a:p>
          <a:p>
            <a:pPr lvl="2"/>
            <a:r>
              <a:rPr lang="fi-FI" dirty="0" smtClean="0"/>
              <a:t>Hyllyssä olevat esitetään jo hakutuloksessa (niteittäin)</a:t>
            </a:r>
          </a:p>
          <a:p>
            <a:pPr lvl="2"/>
            <a:r>
              <a:rPr lang="fi-FI" dirty="0" smtClean="0"/>
              <a:t>Teostiedoissa esitetään kaikki saatavuustiedot (niteittäin) </a:t>
            </a:r>
          </a:p>
          <a:p>
            <a:pPr lvl="2"/>
            <a:r>
              <a:rPr lang="fi-FI" dirty="0" smtClean="0">
                <a:hlinkClick r:id="rId3"/>
              </a:rPr>
              <a:t>Esim. Tatu ja </a:t>
            </a:r>
            <a:r>
              <a:rPr lang="fi-FI" dirty="0" err="1" smtClean="0">
                <a:hlinkClick r:id="rId3"/>
              </a:rPr>
              <a:t>Patu</a:t>
            </a:r>
            <a:r>
              <a:rPr lang="fi-FI" dirty="0" smtClean="0">
                <a:hlinkClick r:id="rId3"/>
              </a:rPr>
              <a:t> päiväkodissa</a:t>
            </a:r>
            <a:endParaRPr lang="fi-FI" dirty="0" smtClean="0"/>
          </a:p>
          <a:p>
            <a:pPr marL="82296" indent="0">
              <a:buNone/>
            </a:pPr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Asiakasliittymä (FINNA)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Teostiedot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i-FI" dirty="0" smtClean="0"/>
              <a:t>Muita ratkaisuja saatavuustietoihin (Helmet tuli esille vasta viimeisessä palaverissa)</a:t>
            </a:r>
            <a:endParaRPr lang="fi-FI" dirty="0"/>
          </a:p>
          <a:p>
            <a:pPr lvl="1"/>
            <a:r>
              <a:rPr lang="fi-FI" dirty="0" smtClean="0"/>
              <a:t>Luettelointitietoja voisi tiivistää, osa linkin taakse?</a:t>
            </a:r>
            <a:endParaRPr lang="fi-FI" dirty="0"/>
          </a:p>
          <a:p>
            <a:pPr lvl="1"/>
            <a:r>
              <a:rPr lang="fi-FI" dirty="0" smtClean="0"/>
              <a:t>Ankkuroiminen saatavuustietoihin?</a:t>
            </a:r>
            <a:endParaRPr lang="fi-FI" dirty="0"/>
          </a:p>
          <a:p>
            <a:pPr lvl="1"/>
            <a:r>
              <a:rPr lang="fi-FI" dirty="0" smtClean="0"/>
              <a:t>Saatavuustiedot </a:t>
            </a:r>
            <a:r>
              <a:rPr lang="fi-FI" dirty="0"/>
              <a:t>oikeaan palstaan (liian kapea</a:t>
            </a:r>
            <a:r>
              <a:rPr lang="fi-FI" dirty="0" smtClean="0"/>
              <a:t>?)?</a:t>
            </a:r>
          </a:p>
          <a:p>
            <a:pPr lvl="1"/>
            <a:r>
              <a:rPr lang="fi-FI" dirty="0" smtClean="0"/>
              <a:t>Saatavuustiedot yläpuolelle, luettelointitiedot alas?</a:t>
            </a:r>
            <a:endParaRPr lang="fi-FI" dirty="0"/>
          </a:p>
          <a:p>
            <a:r>
              <a:rPr lang="fi-FI" dirty="0"/>
              <a:t>henkilökuntanäyttö hyvä</a:t>
            </a:r>
          </a:p>
          <a:p>
            <a:r>
              <a:rPr lang="fi-FI" dirty="0" smtClean="0"/>
              <a:t>kevyempi tulostusnäkymä olisi </a:t>
            </a:r>
            <a:r>
              <a:rPr lang="fi-FI" dirty="0"/>
              <a:t>kätevä</a:t>
            </a:r>
          </a:p>
          <a:p>
            <a:r>
              <a:rPr lang="fi-FI" dirty="0"/>
              <a:t>e-aineiston lainaa -linkki ei saa hukkua muun sisällön joukkoon</a:t>
            </a:r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Asiakasliittymä (FINNA)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927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Saatavuustiedot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endParaRPr lang="fi-FI" dirty="0" smtClean="0"/>
          </a:p>
          <a:p>
            <a:r>
              <a:rPr lang="fi-FI" dirty="0" smtClean="0"/>
              <a:t>kaikki </a:t>
            </a:r>
            <a:r>
              <a:rPr lang="fi-FI" dirty="0"/>
              <a:t>toimipaikat heti </a:t>
            </a:r>
            <a:r>
              <a:rPr lang="fi-FI" dirty="0" smtClean="0"/>
              <a:t>näkyviin, järjestys ratkaistava</a:t>
            </a:r>
            <a:endParaRPr lang="fi-FI" dirty="0"/>
          </a:p>
          <a:p>
            <a:pPr lvl="1"/>
            <a:r>
              <a:rPr lang="fi-FI" dirty="0" smtClean="0"/>
              <a:t>kaikki aakkosiin / Turku </a:t>
            </a:r>
            <a:r>
              <a:rPr lang="fi-FI" dirty="0"/>
              <a:t>ensin ja sitten kaikki </a:t>
            </a:r>
            <a:r>
              <a:rPr lang="fi-FI" dirty="0" smtClean="0"/>
              <a:t>aakkosiin / niputettuna kunnittain, Turku ensin ja </a:t>
            </a:r>
            <a:r>
              <a:rPr lang="fi-FI" dirty="0"/>
              <a:t>sitten </a:t>
            </a:r>
            <a:r>
              <a:rPr lang="fi-FI" dirty="0" smtClean="0"/>
              <a:t>kaikki aakkosiin</a:t>
            </a:r>
            <a:endParaRPr lang="fi-FI" dirty="0"/>
          </a:p>
          <a:p>
            <a:r>
              <a:rPr lang="fi-FI" dirty="0" smtClean="0"/>
              <a:t>Haaveita ja toiveita tulevaisuutta ajatellen</a:t>
            </a:r>
          </a:p>
          <a:p>
            <a:pPr lvl="1"/>
            <a:r>
              <a:rPr lang="fi-FI" dirty="0" smtClean="0"/>
              <a:t>Asiakaskohtainen järjestys esim. paikkatiedon mukaan olisi hieno, mutta ei ainakaan vielä mahdollinen</a:t>
            </a:r>
          </a:p>
          <a:p>
            <a:pPr lvl="1"/>
            <a:r>
              <a:rPr lang="fi-FI" dirty="0" smtClean="0"/>
              <a:t>Paikalliset </a:t>
            </a:r>
            <a:r>
              <a:rPr lang="fi-FI" dirty="0"/>
              <a:t>saatavuustiedot toiveena </a:t>
            </a:r>
            <a:endParaRPr lang="fi-FI" dirty="0" smtClean="0"/>
          </a:p>
          <a:p>
            <a:r>
              <a:rPr lang="fi-FI" dirty="0" smtClean="0"/>
              <a:t>Saatavilla </a:t>
            </a:r>
            <a:r>
              <a:rPr lang="fi-FI" dirty="0"/>
              <a:t>–käsitettä sotkevat jokerit </a:t>
            </a:r>
            <a:r>
              <a:rPr lang="fi-FI" dirty="0" smtClean="0"/>
              <a:t>(melkein kaikki teokset ”saatavilla”)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 err="1" smtClean="0">
                <a:sym typeface="Wingdings" panose="05000000000000000000" pitchFamily="2" charset="2"/>
              </a:rPr>
              <a:t>Helmetin</a:t>
            </a:r>
            <a:r>
              <a:rPr lang="fi-FI" dirty="0" smtClean="0">
                <a:sym typeface="Wingdings" panose="05000000000000000000" pitchFamily="2" charset="2"/>
              </a:rPr>
              <a:t> ratkaisu vaikuttaa toimivalta</a:t>
            </a:r>
          </a:p>
          <a:p>
            <a:r>
              <a:rPr lang="fi-FI" dirty="0" smtClean="0">
                <a:sym typeface="Wingdings" panose="05000000000000000000" pitchFamily="2" charset="2"/>
              </a:rPr>
              <a:t>Toimipaikkalistauksen logiikka olisi hyvä olla sama kuin saatavuustietojen</a:t>
            </a:r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Asiakasliittymä (FINNA)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06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Omat tiedot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Miten asiakas löytää omat tiedot</a:t>
            </a:r>
          </a:p>
          <a:p>
            <a:pPr lvl="1"/>
            <a:r>
              <a:rPr lang="fi-FI" dirty="0" smtClean="0"/>
              <a:t>Eivät näy enää joka sivulla ”laatikossa”</a:t>
            </a:r>
          </a:p>
          <a:p>
            <a:r>
              <a:rPr lang="fi-FI" dirty="0" smtClean="0"/>
              <a:t>Esitystapa välilehtineen näyttää aika hyvältä</a:t>
            </a:r>
          </a:p>
          <a:p>
            <a:r>
              <a:rPr lang="fi-FI" dirty="0" smtClean="0"/>
              <a:t>Oletusnoutopaikka helpottaa asiakasta</a:t>
            </a:r>
          </a:p>
          <a:p>
            <a:r>
              <a:rPr lang="fi-FI" dirty="0" smtClean="0"/>
              <a:t>Hyvä, että pystyy liittämään useamman kortin yhteen tiliin</a:t>
            </a:r>
          </a:p>
          <a:p>
            <a:r>
              <a:rPr lang="fi-FI" dirty="0" smtClean="0"/>
              <a:t>Maksut –välilehti kesken (tavoite, että näyttää vain voimassa olevat maksut)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Asiakasliittymä (FINNA)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1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äivänseisaus">
  <a:themeElements>
    <a:clrScheme name="Perspektiivi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Päivänseisaus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äivänseisa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46de780-4f21-4b99-9b52-f570395a5d6c">RT2QKYZKYA7H-28-46</_dlc_DocId>
    <_dlc_DocIdUrl xmlns="846de780-4f21-4b99-9b52-f570395a5d6c">
      <Url>http://extranet.adturku.fi/tyotilat/vaski-verkkokirjastonuudistamisprojekti/_layouts/DocIdRedir.aspx?ID=RT2QKYZKYA7H-28-46</Url>
      <Description>RT2QKYZKYA7H-28-46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452D1155802B34CB8D915E6DCF166E8" ma:contentTypeVersion="1" ma:contentTypeDescription="Luo uusi asiakirja." ma:contentTypeScope="" ma:versionID="3d150587c00629bdc52819e18eb55267">
  <xsd:schema xmlns:xsd="http://www.w3.org/2001/XMLSchema" xmlns:xs="http://www.w3.org/2001/XMLSchema" xmlns:p="http://schemas.microsoft.com/office/2006/metadata/properties" xmlns:ns2="846de780-4f21-4b99-9b52-f570395a5d6c" targetNamespace="http://schemas.microsoft.com/office/2006/metadata/properties" ma:root="true" ma:fieldsID="8ad255d5f331e1c963674f6f17a55cb4" ns2:_="">
    <xsd:import namespace="846de780-4f21-4b99-9b52-f570395a5d6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de780-4f21-4b99-9b52-f570395a5d6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8EFE45-D1EF-4E4D-B667-53A7FF0CDCC7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ED630A9-8DAF-410A-AAB4-7DCDB13BE4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D2DAEE-8928-4F16-B62A-7AE4F653AC4F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846de780-4f21-4b99-9b52-f570395a5d6c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651CD1B0-BA18-49CC-BADD-D4C3A47EA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6de780-4f21-4b99-9b52-f570395a5d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830</Words>
  <Application>Microsoft Office PowerPoint</Application>
  <PresentationFormat>Näytössä katseltava diaesitys (4:3)</PresentationFormat>
  <Paragraphs>150</Paragraphs>
  <Slides>16</Slides>
  <Notes>4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17" baseType="lpstr">
      <vt:lpstr>Päivänseisaus</vt:lpstr>
      <vt:lpstr>Vaski-verkkokirjaston uudistaminen</vt:lpstr>
      <vt:lpstr>Tiimit ja muut kuullut ryhmät</vt:lpstr>
      <vt:lpstr>Ongelmia nykyisessä verkkokirjastossa - näihin toivotaan ratkaisua uudesta verkkokirjastosta</vt:lpstr>
      <vt:lpstr>Yhteenveto – nämä asiat nousivat</vt:lpstr>
      <vt:lpstr>Ratkaisuehdotuksia asiakasliittymän osalta</vt:lpstr>
      <vt:lpstr>Hakutulokset</vt:lpstr>
      <vt:lpstr>Teostiedot</vt:lpstr>
      <vt:lpstr>Saatavuustiedot</vt:lpstr>
      <vt:lpstr>Omat tiedot</vt:lpstr>
      <vt:lpstr>Kommentteja julkaisujärjestemästä</vt:lpstr>
      <vt:lpstr>Löydä kirjastosi</vt:lpstr>
      <vt:lpstr>Hakulaatikko</vt:lpstr>
      <vt:lpstr>Nostot ja ajankohtaiset asiat</vt:lpstr>
      <vt:lpstr>Lasten ja/tai nuorten sivu(t)</vt:lpstr>
      <vt:lpstr>Nimimerkki / Kirjautuminen</vt:lpstr>
      <vt:lpstr>Yleisiä kommentteja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Vaski-verkkokirjaston uudistaminen</dc:title>
  <dc:creator>Toivanen Sari</dc:creator>
  <cp:lastModifiedBy>Maunu Ulla-Maija</cp:lastModifiedBy>
  <cp:revision>24</cp:revision>
  <dcterms:created xsi:type="dcterms:W3CDTF">2014-09-08T05:47:05Z</dcterms:created>
  <dcterms:modified xsi:type="dcterms:W3CDTF">2014-09-16T08:18:12Z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0x0101000452D1155802B34CB8D915E6DCF166E8</vt:lpwstr>
  </property>
  <property fmtid="{D5CDD505-2E9C-101B-9397-08002B2CF9AE}" pid="3" name="_dlc_DocIdItemGuid">
    <vt:lpwstr>0468dbbe-784e-47c6-a5b0-aa49a95143c4</vt:lpwstr>
  </property>
</Properties>
</file>