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  <p:sldMasterId id="2147483684" r:id="rId2"/>
  </p:sldMasterIdLst>
  <p:notesMasterIdLst>
    <p:notesMasterId r:id="rId15"/>
  </p:notesMasterIdLst>
  <p:sldIdLst>
    <p:sldId id="256" r:id="rId3"/>
    <p:sldId id="257" r:id="rId4"/>
    <p:sldId id="258" r:id="rId5"/>
    <p:sldId id="261" r:id="rId6"/>
    <p:sldId id="262" r:id="rId7"/>
    <p:sldId id="263" r:id="rId8"/>
    <p:sldId id="264" r:id="rId9"/>
    <p:sldId id="268" r:id="rId10"/>
    <p:sldId id="265" r:id="rId11"/>
    <p:sldId id="266" r:id="rId12"/>
    <p:sldId id="269" r:id="rId13"/>
    <p:sldId id="270" r:id="rId14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709" autoAdjust="0"/>
  </p:normalViewPr>
  <p:slideViewPr>
    <p:cSldViewPr>
      <p:cViewPr>
        <p:scale>
          <a:sx n="70" d="100"/>
          <a:sy n="70" d="100"/>
        </p:scale>
        <p:origin x="-5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FA0A83-78E6-4B57-A6AE-1B1B359BD95F}" type="datetimeFigureOut">
              <a:rPr lang="fi-FI" smtClean="0"/>
              <a:pPr/>
              <a:t>20.3.2012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C67F63-6D9C-4787-AFB0-DD0EAF44C65E}" type="slidenum">
              <a:rPr lang="fi-FI" smtClean="0"/>
              <a:pPr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C67F63-6D9C-4787-AFB0-DD0EAF44C65E}" type="slidenum">
              <a:rPr lang="fi-FI" smtClean="0"/>
              <a:pPr/>
              <a:t>2</a:t>
            </a:fld>
            <a:endParaRPr lang="fi-F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9" name="Alaotsikko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i-FI" smtClean="0"/>
              <a:t>Muokkaa alaotsikon perustyyliä napsautt.</a:t>
            </a:r>
            <a:endParaRPr kumimoji="0" lang="en-US"/>
          </a:p>
        </p:txBody>
      </p:sp>
      <p:sp>
        <p:nvSpPr>
          <p:cNvPr id="28" name="Päivämäärän paikkamerkki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3FE32FD6-E0B4-446F-B451-DFFC9C5D26B1}" type="datetime1">
              <a:rPr lang="fi-FI" smtClean="0"/>
              <a:pPr/>
              <a:t>20.3.2012</a:t>
            </a:fld>
            <a:endParaRPr lang="fi-FI"/>
          </a:p>
        </p:txBody>
      </p:sp>
      <p:sp>
        <p:nvSpPr>
          <p:cNvPr id="17" name="Alatunnisteen paikkamerkki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r>
              <a:rPr lang="fi-FI" smtClean="0"/>
              <a:t>Johanna Sällinen</a:t>
            </a:r>
            <a:endParaRPr lang="fi-FI"/>
          </a:p>
        </p:txBody>
      </p:sp>
      <p:sp>
        <p:nvSpPr>
          <p:cNvPr id="29" name="Dian numeron paikkamerkki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A72BAE44-2F13-4FEE-A616-9DF349D8890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1" name="Suorakulmio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Suorakulmio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Suorakulmio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Suorakulmio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tsikollinen kuv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fi-FI" smtClean="0"/>
              <a:t>Lisää kuva napsauttamalla kuvaketta</a:t>
            </a:r>
            <a:endParaRPr kumimoji="0" lang="en-US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C6841-CBF0-4338-8F66-0503AF0DEC1F}" type="datetime1">
              <a:rPr lang="fi-FI" smtClean="0"/>
              <a:pPr/>
              <a:t>20.3.2012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Johanna Sällinen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BAE44-2F13-4FEE-A616-9DF349D8890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Suora yhdysviiva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asakylkinen kolmio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Suorakulmio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925E1-CE80-4DF0-BAE4-0EDE3E733333}" type="datetime1">
              <a:rPr lang="fi-FI" smtClean="0"/>
              <a:pPr/>
              <a:t>20.3.2012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Johanna Sällinen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BAE44-2F13-4FEE-A616-9DF349D88904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EDB63-1BE3-4935-9646-6536041AE3E7}" type="datetime1">
              <a:rPr lang="fi-FI" smtClean="0"/>
              <a:pPr/>
              <a:t>20.3.2012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Johanna Sällinen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BAE44-2F13-4FEE-A616-9DF349D8890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Suora yhdysviiva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asakylkinen kolmio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ora yhdysviiva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DB01B-7209-4DB5-A258-C7F376E303B8}" type="datetime1">
              <a:rPr lang="fi-FI" smtClean="0"/>
              <a:pPr/>
              <a:t>20.3.2012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Johanna Sällinen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BAE44-2F13-4FEE-A616-9DF349D88904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09BE7-A55C-4CA3-9B89-55ECD4262FDD}" type="datetime1">
              <a:rPr lang="fi-FI" smtClean="0"/>
              <a:pPr/>
              <a:t>20.3.2012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Johanna Sällinen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BAE44-2F13-4FEE-A616-9DF349D88904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C9445-6049-4CE4-B5D4-8F7E579E4637}" type="datetime1">
              <a:rPr lang="fi-FI" smtClean="0"/>
              <a:pPr/>
              <a:t>20.3.2012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Johanna Sällinen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64B3C-FB93-4E6F-8377-C5F046309526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DCB0F-425A-4F6E-87D8-D910E08B4CF0}" type="datetime1">
              <a:rPr lang="fi-FI" smtClean="0"/>
              <a:pPr/>
              <a:t>20.3.2012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Johanna Sällinen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64B3C-FB93-4E6F-8377-C5F046309526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E61B2-8593-460E-9077-7F3717C1829F}" type="datetime1">
              <a:rPr lang="fi-FI" smtClean="0"/>
              <a:pPr/>
              <a:t>20.3.2012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Johanna Sällinen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64B3C-FB93-4E6F-8377-C5F046309526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785E6-F4A7-4744-991D-F1DEADAFB2F3}" type="datetime1">
              <a:rPr lang="fi-FI" smtClean="0"/>
              <a:pPr/>
              <a:t>20.3.2012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Johanna Sällinen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64B3C-FB93-4E6F-8377-C5F046309526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FFDFB-9462-4801-80D1-5A5D6F9CB05B}" type="datetime1">
              <a:rPr lang="fi-FI" smtClean="0"/>
              <a:pPr/>
              <a:t>20.3.2012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Johanna Sällinen</a:t>
            </a:r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64B3C-FB93-4E6F-8377-C5F046309526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i-FI" dirty="0" smtClean="0"/>
              <a:t>Muokkaa </a:t>
            </a:r>
            <a:r>
              <a:rPr kumimoji="0" lang="fi-FI" dirty="0" err="1" smtClean="0"/>
              <a:t>perustyyl</a:t>
            </a:r>
            <a:r>
              <a:rPr kumimoji="0" lang="fi-FI" dirty="0" smtClean="0"/>
              <a:t>. </a:t>
            </a:r>
            <a:r>
              <a:rPr kumimoji="0" lang="fi-FI" dirty="0" err="1" smtClean="0"/>
              <a:t>napsautt</a:t>
            </a:r>
            <a:r>
              <a:rPr kumimoji="0" lang="fi-FI" dirty="0" smtClean="0"/>
              <a:t>.</a:t>
            </a:r>
            <a:endParaRPr kumimoji="0" lang="en-US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8EFE5-F869-4CA6-9F05-E09142845908}" type="datetime1">
              <a:rPr lang="fi-FI" smtClean="0"/>
              <a:pPr/>
              <a:t>20.3.2012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Johanna Sällinen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BAE44-2F13-4FEE-A616-9DF349D8890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Sisällön paikkamerkki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 eaLnBrk="1" latinLnBrk="0" hangingPunct="1"/>
            <a:r>
              <a:rPr lang="fi-FI" dirty="0" smtClean="0"/>
              <a:t>Muokkaa tekstin perustyylejä napsauttamalla</a:t>
            </a:r>
          </a:p>
          <a:p>
            <a:pPr lvl="1" eaLnBrk="1" latinLnBrk="0" hangingPunct="1"/>
            <a:r>
              <a:rPr lang="fi-FI" dirty="0" smtClean="0"/>
              <a:t>toinen taso</a:t>
            </a:r>
          </a:p>
          <a:p>
            <a:pPr lvl="2" eaLnBrk="1" latinLnBrk="0" hangingPunct="1"/>
            <a:r>
              <a:rPr lang="fi-FI" dirty="0" smtClean="0"/>
              <a:t>kolmas taso</a:t>
            </a:r>
          </a:p>
          <a:p>
            <a:pPr lvl="3" eaLnBrk="1" latinLnBrk="0" hangingPunct="1"/>
            <a:r>
              <a:rPr lang="fi-FI" dirty="0" smtClean="0"/>
              <a:t>neljäs taso</a:t>
            </a:r>
          </a:p>
          <a:p>
            <a:pPr lvl="4" eaLnBrk="1" latinLnBrk="0" hangingPunct="1"/>
            <a:r>
              <a:rPr lang="fi-FI" dirty="0" smtClean="0"/>
              <a:t>viides taso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0FA47-B835-4ED9-83F5-CDCB67113C50}" type="datetime1">
              <a:rPr lang="fi-FI" smtClean="0"/>
              <a:pPr/>
              <a:t>20.3.2012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Johanna Sällinen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64B3C-FB93-4E6F-8377-C5F046309526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AB521-1CCF-4FB4-8DAE-E7F77D1420C5}" type="datetime1">
              <a:rPr lang="fi-FI" smtClean="0"/>
              <a:pPr/>
              <a:t>20.3.2012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Johanna Sällinen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64B3C-FB93-4E6F-8377-C5F046309526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20211-400B-4EDF-A098-3AA948060CEE}" type="datetime1">
              <a:rPr lang="fi-FI" smtClean="0"/>
              <a:pPr/>
              <a:t>20.3.2012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Johanna Sällinen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64B3C-FB93-4E6F-8377-C5F046309526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8D1D6-39D6-40F1-BFDC-68E3A25AC8F4}" type="datetime1">
              <a:rPr lang="fi-FI" smtClean="0"/>
              <a:pPr/>
              <a:t>20.3.2012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Johanna Sällinen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64B3C-FB93-4E6F-8377-C5F046309526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DD3E3-209D-4721-AC4F-CB79F4A92C6C}" type="datetime1">
              <a:rPr lang="fi-FI" smtClean="0"/>
              <a:pPr/>
              <a:t>20.3.2012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Johanna Sällinen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64B3C-FB93-4E6F-8377-C5F046309526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ADA70-0D3E-427A-83BF-34D4C02CE578}" type="datetime1">
              <a:rPr lang="fi-FI" smtClean="0"/>
              <a:pPr/>
              <a:t>20.3.2012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Johanna Sällinen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64B3C-FB93-4E6F-8377-C5F046309526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809AE-4794-45B7-BBDD-63E63F5DDE31}" type="datetime1">
              <a:rPr lang="fi-FI" smtClean="0"/>
              <a:pPr/>
              <a:t>20.3.2012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Johanna Sällinen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BAE44-2F13-4FEE-A616-9DF349D88904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76F0CD1E-1AEA-44F6-91C1-7926B990B5F4}" type="datetime1">
              <a:rPr lang="fi-FI" smtClean="0"/>
              <a:pPr/>
              <a:t>20.3.2012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r>
              <a:rPr lang="fi-FI" smtClean="0"/>
              <a:t>Johanna Sällinen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A72BAE44-2F13-4FEE-A616-9DF349D8890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Suorakulmio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Suorakulmio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65B2D-2283-41AE-84EC-7A0B6D76CA2E}" type="datetime1">
              <a:rPr lang="fi-FI" smtClean="0"/>
              <a:pPr/>
              <a:t>20.3.2012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Johanna Sällinen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BAE44-2F13-4FEE-A616-9DF349D8890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Sisällön paikkamerkki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11" name="Sisällön paikkamerkki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82774-6C03-467A-B19B-B607E2641868}" type="datetime1">
              <a:rPr lang="fi-FI" smtClean="0"/>
              <a:pPr/>
              <a:t>20.3.2012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Johanna Sällinen</a:t>
            </a:r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BAE44-2F13-4FEE-A616-9DF349D8890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1" name="Sisällön paikkamerkki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13" name="Sisällön paikkamerkki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FEB65-3674-4038-BA44-B580505E85F4}" type="datetime1">
              <a:rPr lang="fi-FI" smtClean="0"/>
              <a:pPr/>
              <a:t>20.3.2012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Johanna Sällinen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BAE44-2F13-4FEE-A616-9DF349D8890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Tasakylkinen kolmio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B2773-04E8-4FE7-BFC5-A53FA5163298}" type="datetime1">
              <a:rPr lang="fi-FI" smtClean="0"/>
              <a:pPr/>
              <a:t>20.3.2012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Johanna Sällinen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BAE44-2F13-4FEE-A616-9DF349D8890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Suora yhdysviiva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asakylkinen kolmio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B20A3-FD98-4F1F-B637-358B767FB3B5}" type="datetime1">
              <a:rPr lang="fi-FI" smtClean="0"/>
              <a:pPr/>
              <a:t>20.3.2012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Johanna Sällinen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BAE44-2F13-4FEE-A616-9DF349D8890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Suora yhdysviiva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uora yhdysviiva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Tasakylkinen kolmio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isällön paikkamerkki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tsikon paikkamerkki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13" name="Tekstin paikkamerkki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i-FI" dirty="0" smtClean="0"/>
              <a:t>Muokkaa tekstin perustyylejä napsauttamalla</a:t>
            </a:r>
          </a:p>
          <a:p>
            <a:pPr lvl="1" eaLnBrk="1" latinLnBrk="0" hangingPunct="1"/>
            <a:r>
              <a:rPr kumimoji="0" lang="fi-FI" dirty="0" smtClean="0"/>
              <a:t>toinen taso</a:t>
            </a:r>
          </a:p>
          <a:p>
            <a:pPr lvl="2" eaLnBrk="1" latinLnBrk="0" hangingPunct="1"/>
            <a:r>
              <a:rPr kumimoji="0" lang="fi-FI" dirty="0" smtClean="0"/>
              <a:t>kolmas taso</a:t>
            </a:r>
          </a:p>
          <a:p>
            <a:pPr lvl="3" eaLnBrk="1" latinLnBrk="0" hangingPunct="1"/>
            <a:r>
              <a:rPr kumimoji="0" lang="fi-FI" dirty="0" smtClean="0"/>
              <a:t>neljäs taso</a:t>
            </a:r>
          </a:p>
          <a:p>
            <a:pPr lvl="4" eaLnBrk="1" latinLnBrk="0" hangingPunct="1"/>
            <a:r>
              <a:rPr kumimoji="0" lang="fi-FI" dirty="0" smtClean="0"/>
              <a:t>viides taso</a:t>
            </a:r>
            <a:endParaRPr kumimoji="0" lang="en-US" dirty="0"/>
          </a:p>
        </p:txBody>
      </p:sp>
      <p:sp>
        <p:nvSpPr>
          <p:cNvPr id="14" name="Päivämäärän paikkamerkki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5113D5A-78CD-4528-BB03-7BF2B81470C0}" type="datetime1">
              <a:rPr lang="fi-FI" smtClean="0"/>
              <a:pPr/>
              <a:t>20.3.2012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Johanna Sällinen</a:t>
            </a:r>
            <a:endParaRPr lang="fi-FI"/>
          </a:p>
        </p:txBody>
      </p:sp>
      <p:sp>
        <p:nvSpPr>
          <p:cNvPr id="23" name="Dian numeron paikkamerkki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72BAE44-2F13-4FEE-A616-9DF349D8890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8" name="Suora yhdysviiva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uora yhdysviiva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Tasakylkinen kolmio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372200" y="260648"/>
            <a:ext cx="2160240" cy="375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96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97" r:id="rId13"/>
    <p:sldLayoutId id="2147483698" r:id="rId14"/>
  </p:sldLayoutIdLst>
  <p:hf sldNum="0" hdr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A2F402-C7A2-4A0C-BA3E-226816AC1BE7}" type="datetime1">
              <a:rPr lang="fi-FI" smtClean="0"/>
              <a:pPr/>
              <a:t>20.3.2012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 smtClean="0"/>
              <a:t>Johanna Sällinen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064B3C-FB93-4E6F-8377-C5F046309526}" type="slidenum">
              <a:rPr lang="fi-FI" smtClean="0"/>
              <a:pPr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Markkinointisuunnitelma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Vaski-kirjastot</a:t>
            </a:r>
            <a:endParaRPr lang="fi-FI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476672"/>
            <a:ext cx="2766810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Viestintä ja mainonta</a:t>
            </a:r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ED23C-3361-4FBB-A8AF-5AA8D7EB4A82}" type="datetime1">
              <a:rPr lang="fi-FI" smtClean="0"/>
              <a:pPr/>
              <a:t>20.3.2012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Johanna Sällinen</a:t>
            </a:r>
            <a:endParaRPr lang="fi-FI"/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"/>
          </p:nvPr>
        </p:nvSpPr>
        <p:spPr>
          <a:xfrm>
            <a:off x="467544" y="1268760"/>
            <a:ext cx="8229600" cy="4937760"/>
          </a:xfrm>
        </p:spPr>
        <p:txBody>
          <a:bodyPr>
            <a:normAutofit/>
          </a:bodyPr>
          <a:lstStyle/>
          <a:p>
            <a:r>
              <a:rPr lang="fi-FI" dirty="0" smtClean="0"/>
              <a:t>Tärkeää juuri nyt!</a:t>
            </a:r>
          </a:p>
          <a:p>
            <a:r>
              <a:rPr lang="fi-FI" dirty="0" smtClean="0"/>
              <a:t>Hyödyn viestiminen asiakkaille</a:t>
            </a:r>
          </a:p>
          <a:p>
            <a:r>
              <a:rPr lang="fi-FI" dirty="0" smtClean="0"/>
              <a:t>Vaski-lehtinen</a:t>
            </a:r>
          </a:p>
          <a:p>
            <a:r>
              <a:rPr lang="fi-FI" dirty="0" smtClean="0"/>
              <a:t>Erilaiset mainokset eri kohderyhmille</a:t>
            </a:r>
          </a:p>
          <a:p>
            <a:r>
              <a:rPr lang="fi-FI" dirty="0" smtClean="0"/>
              <a:t>Sisäinen viestintä</a:t>
            </a:r>
          </a:p>
          <a:p>
            <a:pPr lvl="1"/>
            <a:r>
              <a:rPr lang="fi-FI" dirty="0" smtClean="0"/>
              <a:t>Työntekijöiden vaatteet</a:t>
            </a:r>
          </a:p>
          <a:p>
            <a:r>
              <a:rPr lang="fi-FI" dirty="0" smtClean="0"/>
              <a:t>Keskittyminen </a:t>
            </a:r>
          </a:p>
          <a:p>
            <a:pPr lvl="1"/>
            <a:r>
              <a:rPr lang="fi-FI" dirty="0" smtClean="0"/>
              <a:t>Verkkomainontaan</a:t>
            </a:r>
          </a:p>
          <a:p>
            <a:pPr lvl="2"/>
            <a:r>
              <a:rPr lang="fi-FI" dirty="0" smtClean="0"/>
              <a:t>asiakkaat ovat siellä, mitattavuus</a:t>
            </a:r>
          </a:p>
          <a:p>
            <a:pPr lvl="1"/>
            <a:r>
              <a:rPr lang="fi-FI" dirty="0" smtClean="0"/>
              <a:t>Ulkomainontaan</a:t>
            </a:r>
          </a:p>
          <a:p>
            <a:pPr lvl="2"/>
            <a:r>
              <a:rPr lang="fi-FI" dirty="0" err="1" smtClean="0"/>
              <a:t>Brändi</a:t>
            </a:r>
            <a:r>
              <a:rPr lang="fi-FI" dirty="0" smtClean="0"/>
              <a:t>, kontaktihinnat, suhtautuminen mainontaan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Budjetti ja suorituksen arviointi</a:t>
            </a:r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60671-9368-450B-9953-083E5A8AD8CE}" type="datetime1">
              <a:rPr lang="fi-FI" smtClean="0"/>
              <a:pPr/>
              <a:t>20.3.2012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Johanna Sällinen</a:t>
            </a:r>
            <a:endParaRPr lang="fi-FI"/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Viestintään ja mainontaan menee kustannuksia</a:t>
            </a:r>
          </a:p>
          <a:p>
            <a:pPr lvl="1"/>
            <a:r>
              <a:rPr lang="fi-FI" dirty="0" smtClean="0"/>
              <a:t>Markkinointi-investointeja</a:t>
            </a:r>
          </a:p>
          <a:p>
            <a:pPr lvl="1"/>
            <a:r>
              <a:rPr lang="fi-FI" dirty="0" smtClean="0"/>
              <a:t>Markkinointikampanjan hinta vain pieni osa kampanjan tuomista tuotoista – mittaus!</a:t>
            </a:r>
          </a:p>
          <a:p>
            <a:pPr lvl="1"/>
            <a:endParaRPr lang="fi-FI" dirty="0" smtClean="0"/>
          </a:p>
          <a:p>
            <a:r>
              <a:rPr lang="fi-FI" dirty="0" smtClean="0"/>
              <a:t>Asetetuille tavoitteille luodaan mittarit</a:t>
            </a:r>
          </a:p>
          <a:p>
            <a:pPr lvl="2"/>
            <a:r>
              <a:rPr lang="fi-FI" dirty="0" smtClean="0"/>
              <a:t>Käytön lisääntyminen </a:t>
            </a:r>
            <a:r>
              <a:rPr lang="fi-FI" dirty="0" smtClean="0">
                <a:sym typeface="Wingdings" pitchFamily="2" charset="2"/>
              </a:rPr>
              <a:t></a:t>
            </a:r>
            <a:r>
              <a:rPr lang="fi-FI" dirty="0" smtClean="0"/>
              <a:t>2% kasvutavoite/V</a:t>
            </a:r>
          </a:p>
          <a:p>
            <a:pPr lvl="2"/>
            <a:r>
              <a:rPr lang="fi-FI" dirty="0" smtClean="0"/>
              <a:t>Vastuuhenkilö, suorituksen arviointi, toimenpiteet</a:t>
            </a:r>
          </a:p>
          <a:p>
            <a:pPr lvl="2">
              <a:buNone/>
            </a:pPr>
            <a:r>
              <a:rPr lang="fi-FI" dirty="0" smtClean="0">
                <a:sym typeface="Wingdings" pitchFamily="2" charset="2"/>
              </a:rPr>
              <a:t>	 </a:t>
            </a:r>
            <a:r>
              <a:rPr lang="fi-FI" dirty="0" smtClean="0"/>
              <a:t>Markkinoinnin mittausjärjestelmä toimii joustavasti, reagoi muutoksiin organisaation suorituksessa sekä toimintaympäristössä</a:t>
            </a:r>
          </a:p>
          <a:p>
            <a:pPr lvl="2"/>
            <a:endParaRPr lang="fi-FI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Kysymyksiä?</a:t>
            </a:r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9DBF8-D25A-4201-9DA0-12A05E15BF36}" type="datetime1">
              <a:rPr lang="fi-FI" smtClean="0"/>
              <a:pPr/>
              <a:t>20.3.2012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Johanna Sällinen</a:t>
            </a:r>
            <a:endParaRPr lang="fi-FI"/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/>
            <a:endParaRPr lang="fi-FI" sz="5400" dirty="0" smtClean="0"/>
          </a:p>
          <a:p>
            <a:pPr algn="ctr"/>
            <a:endParaRPr lang="fi-FI" sz="4400" dirty="0" smtClean="0"/>
          </a:p>
          <a:p>
            <a:pPr algn="ctr"/>
            <a:r>
              <a:rPr lang="fi-FI" sz="4400" dirty="0" smtClean="0"/>
              <a:t>Kiitos!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Markkinointi ja sen suunnittelu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Tehokas markkinointi on integroitua ja koordinoitua toimintaa, jonka tavoitteena on saavuttaa asetetut tavoitteet ja tyydyttää asiakkaiden tarpeita</a:t>
            </a:r>
          </a:p>
          <a:p>
            <a:pPr lvl="1"/>
            <a:r>
              <a:rPr lang="fi-FI" dirty="0" smtClean="0"/>
              <a:t>Markkinointi nähdään strategisena toimintana</a:t>
            </a:r>
          </a:p>
          <a:p>
            <a:pPr lvl="2"/>
            <a:r>
              <a:rPr lang="fi-FI" dirty="0" smtClean="0">
                <a:sym typeface="Wingdings" pitchFamily="2" charset="2"/>
              </a:rPr>
              <a:t>Markkinointiorientoitunut yritys</a:t>
            </a:r>
          </a:p>
          <a:p>
            <a:pPr lvl="2"/>
            <a:endParaRPr lang="fi-FI" dirty="0" smtClean="0">
              <a:sym typeface="Wingdings" pitchFamily="2" charset="2"/>
            </a:endParaRPr>
          </a:p>
          <a:p>
            <a:r>
              <a:rPr lang="fi-FI" dirty="0" smtClean="0"/>
              <a:t>Markkinointisuunnitelma on keskeinen elementti markkinoinnissa, jonka avulla yritys koordinoi ja kohdistaa markkinointiponnistelunsa. 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331C6-9836-41FD-A09E-26D5F533B592}" type="datetime1">
              <a:rPr lang="fi-FI" smtClean="0"/>
              <a:pPr/>
              <a:t>20.3.2012</a:t>
            </a:fld>
            <a:endParaRPr lang="fi-FI"/>
          </a:p>
        </p:txBody>
      </p:sp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Johanna Sällinen</a:t>
            </a:r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Vaski-kirjastot</a:t>
            </a:r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B05A4-E5B6-4962-AB43-AE0451D00308}" type="datetime1">
              <a:rPr lang="fi-FI" smtClean="0"/>
              <a:pPr/>
              <a:t>20.3.2012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Johanna Sällinen</a:t>
            </a:r>
            <a:endParaRPr lang="fi-FI"/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i-FI" dirty="0" smtClean="0"/>
              <a:t>17 kunnan- ja kaupunginkirjastoa lähikirjastoineen</a:t>
            </a:r>
          </a:p>
          <a:p>
            <a:pPr lvl="1"/>
            <a:r>
              <a:rPr lang="fi-FI" dirty="0" smtClean="0"/>
              <a:t>Tavoittaa 340 000 suomalaista</a:t>
            </a:r>
          </a:p>
          <a:p>
            <a:pPr lvl="1">
              <a:buNone/>
            </a:pPr>
            <a:endParaRPr lang="fi-FI" dirty="0" smtClean="0"/>
          </a:p>
          <a:p>
            <a:r>
              <a:rPr lang="fi-FI" dirty="0" smtClean="0"/>
              <a:t>Kirjastoja yli 5</a:t>
            </a:r>
            <a:r>
              <a:rPr lang="fi-FI" dirty="0" smtClean="0"/>
              <a:t>0</a:t>
            </a:r>
            <a:r>
              <a:rPr lang="fi-FI" dirty="0" smtClean="0"/>
              <a:t> </a:t>
            </a:r>
            <a:r>
              <a:rPr lang="fi-FI" dirty="0" smtClean="0"/>
              <a:t>km etäisyydellä toisistaan</a:t>
            </a:r>
          </a:p>
          <a:p>
            <a:endParaRPr lang="fi-FI" dirty="0" smtClean="0"/>
          </a:p>
          <a:p>
            <a:r>
              <a:rPr lang="fi-FI" dirty="0" smtClean="0"/>
              <a:t>Hyvin erikokoisia kuntia</a:t>
            </a:r>
          </a:p>
          <a:p>
            <a:pPr lvl="1"/>
            <a:r>
              <a:rPr lang="fi-FI" dirty="0" smtClean="0"/>
              <a:t>Tärkeä huomioida jokaisen kunnan erityispiirteet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SWOT-analayysi</a:t>
            </a:r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C9E88-AB9B-4E19-89EA-D838FA90D958}" type="datetime1">
              <a:rPr lang="fi-FI" smtClean="0"/>
              <a:pPr/>
              <a:t>20.3.2012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Johanna Sällinen</a:t>
            </a:r>
            <a:endParaRPr lang="fi-FI"/>
          </a:p>
        </p:txBody>
      </p:sp>
      <p:graphicFrame>
        <p:nvGraphicFramePr>
          <p:cNvPr id="6" name="Sisällön paikkamerkki 5"/>
          <p:cNvGraphicFramePr>
            <a:graphicFrameLocks noGrp="1"/>
          </p:cNvGraphicFramePr>
          <p:nvPr>
            <p:ph sz="quarter" idx="1"/>
          </p:nvPr>
        </p:nvGraphicFramePr>
        <p:xfrm>
          <a:off x="395536" y="1556792"/>
          <a:ext cx="8003232" cy="46733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1616"/>
                <a:gridCol w="4001616"/>
              </a:tblGrid>
              <a:tr h="2113012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fi-FI" dirty="0" smtClean="0">
                          <a:latin typeface="+mj-lt"/>
                        </a:rPr>
                        <a:t>VAHVUUDET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fi-FI" dirty="0" smtClean="0">
                          <a:latin typeface="+mj-lt"/>
                        </a:rPr>
                        <a:t>Perinteinen</a:t>
                      </a:r>
                      <a:r>
                        <a:rPr lang="fi-FI" baseline="0" dirty="0" smtClean="0">
                          <a:latin typeface="+mj-lt"/>
                        </a:rPr>
                        <a:t> instituutio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fi-FI" baseline="0" dirty="0" smtClean="0">
                          <a:latin typeface="+mj-lt"/>
                        </a:rPr>
                        <a:t>Lakisääteinen palvelu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fi-FI" baseline="0" dirty="0" smtClean="0">
                          <a:latin typeface="+mj-lt"/>
                        </a:rPr>
                        <a:t>Laaja tarjooma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fi-FI" baseline="0" dirty="0" smtClean="0">
                          <a:latin typeface="+mj-lt"/>
                        </a:rPr>
                        <a:t>Työntekijät sitoutuneita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fi-FI" baseline="0" dirty="0" smtClean="0">
                          <a:latin typeface="+mj-lt"/>
                        </a:rPr>
                        <a:t>Vaski-yhteistyö</a:t>
                      </a:r>
                      <a:endParaRPr lang="fi-FI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>
                          <a:latin typeface="+mj-lt"/>
                        </a:rPr>
                        <a:t>MAHDOLLISUUDET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fi-FI" dirty="0" smtClean="0">
                          <a:latin typeface="+mj-lt"/>
                        </a:rPr>
                        <a:t>Yhteisten</a:t>
                      </a:r>
                      <a:r>
                        <a:rPr lang="fi-FI" baseline="0" dirty="0" smtClean="0">
                          <a:latin typeface="+mj-lt"/>
                        </a:rPr>
                        <a:t> verkkopalveluiden kehittäminen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fi-FI" baseline="0" dirty="0" smtClean="0">
                          <a:latin typeface="+mj-lt"/>
                        </a:rPr>
                        <a:t>Kohdennetut palvelut eri käyttäjäryhmille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fi-FI" baseline="0" dirty="0" smtClean="0">
                          <a:latin typeface="+mj-lt"/>
                        </a:rPr>
                        <a:t>Yritysyhteistyö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fi-FI" baseline="0" dirty="0" smtClean="0">
                          <a:latin typeface="+mj-lt"/>
                        </a:rPr>
                        <a:t>Uudenlaista osaaminen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fi-FI" baseline="0" dirty="0" smtClean="0">
                        <a:latin typeface="+mj-lt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fi-FI" dirty="0">
                        <a:latin typeface="+mj-lt"/>
                      </a:endParaRPr>
                    </a:p>
                  </a:txBody>
                  <a:tcPr/>
                </a:tc>
              </a:tr>
              <a:tr h="2113012">
                <a:tc>
                  <a:txBody>
                    <a:bodyPr/>
                    <a:lstStyle/>
                    <a:p>
                      <a:r>
                        <a:rPr lang="fi-FI" dirty="0" smtClean="0">
                          <a:latin typeface="+mj-lt"/>
                        </a:rPr>
                        <a:t>HEIKKOUDET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fi-FI" baseline="0" dirty="0" smtClean="0">
                          <a:latin typeface="+mj-lt"/>
                        </a:rPr>
                        <a:t>B</a:t>
                      </a:r>
                      <a:r>
                        <a:rPr lang="fi-FI" dirty="0" smtClean="0">
                          <a:latin typeface="+mj-lt"/>
                        </a:rPr>
                        <a:t>yrokraattisuus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fi-FI" dirty="0" smtClean="0">
                          <a:latin typeface="+mj-lt"/>
                        </a:rPr>
                        <a:t>Rahoitus</a:t>
                      </a:r>
                      <a:r>
                        <a:rPr lang="fi-FI" baseline="0" dirty="0" smtClean="0">
                          <a:latin typeface="+mj-lt"/>
                        </a:rPr>
                        <a:t> riippuvaista kunnan taloudesta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fi-FI" baseline="0" dirty="0" smtClean="0">
                          <a:latin typeface="+mj-lt"/>
                        </a:rPr>
                        <a:t>Asiakaslähtöisyys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fi-FI" baseline="0" dirty="0" smtClean="0">
                          <a:latin typeface="+mj-lt"/>
                        </a:rPr>
                        <a:t>Laaja kohderyhmä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fi-FI" baseline="0" dirty="0" smtClean="0">
                          <a:latin typeface="+mj-lt"/>
                        </a:rPr>
                        <a:t>Viestintä</a:t>
                      </a:r>
                      <a:endParaRPr lang="fi-FI" dirty="0" smtClean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>
                          <a:latin typeface="+mj-lt"/>
                        </a:rPr>
                        <a:t>UHAT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fi-FI" dirty="0" smtClean="0">
                          <a:latin typeface="+mj-lt"/>
                        </a:rPr>
                        <a:t>Muut</a:t>
                      </a:r>
                      <a:r>
                        <a:rPr lang="fi-FI" baseline="0" dirty="0" smtClean="0">
                          <a:latin typeface="+mj-lt"/>
                        </a:rPr>
                        <a:t> ajanvietteet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fi-FI" baseline="0" dirty="0" smtClean="0">
                          <a:latin typeface="+mj-lt"/>
                        </a:rPr>
                        <a:t>Asiakkaat verkossa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fi-FI" baseline="0" dirty="0" smtClean="0">
                          <a:latin typeface="+mj-lt"/>
                        </a:rPr>
                        <a:t>Sähköinen aineisto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fi-FI" baseline="0" dirty="0" smtClean="0">
                          <a:latin typeface="+mj-lt"/>
                        </a:rPr>
                        <a:t>Resurssien leikkaus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fi-FI" baseline="0" dirty="0" smtClean="0">
                          <a:latin typeface="+mj-lt"/>
                        </a:rPr>
                        <a:t>Harmaan tiedon katoaminen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fi-FI" dirty="0" smtClean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8" name="Suora nuoliyhdysviiva 7"/>
          <p:cNvCxnSpPr/>
          <p:nvPr/>
        </p:nvCxnSpPr>
        <p:spPr>
          <a:xfrm>
            <a:off x="2771800" y="3140968"/>
            <a:ext cx="576064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uora nuoliyhdysviiva 9"/>
          <p:cNvCxnSpPr/>
          <p:nvPr/>
        </p:nvCxnSpPr>
        <p:spPr>
          <a:xfrm flipV="1">
            <a:off x="6804248" y="4653136"/>
            <a:ext cx="0" cy="43204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Keskeiset markkinointipäätökset</a:t>
            </a:r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C958E-EF78-4A74-BCBE-22E868298F2B}" type="datetime1">
              <a:rPr lang="fi-FI" smtClean="0"/>
              <a:pPr/>
              <a:t>20.3.2012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Johanna Sällinen</a:t>
            </a:r>
            <a:endParaRPr lang="fi-FI"/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Lyhyen ja pitkän aikavälin tavoitteet</a:t>
            </a:r>
          </a:p>
          <a:p>
            <a:pPr lvl="1"/>
            <a:r>
              <a:rPr lang="fi-FI" dirty="0" smtClean="0"/>
              <a:t>Asiakaspalvelun paraneminen ja asioinnin helpottaminen</a:t>
            </a:r>
          </a:p>
          <a:p>
            <a:pPr lvl="1"/>
            <a:r>
              <a:rPr lang="fi-FI" dirty="0" smtClean="0"/>
              <a:t>Markkinoinnin vakiinnuttaminen</a:t>
            </a:r>
          </a:p>
          <a:p>
            <a:pPr lvl="1"/>
            <a:endParaRPr lang="fi-FI" dirty="0" smtClean="0"/>
          </a:p>
          <a:p>
            <a:r>
              <a:rPr lang="fi-FI" dirty="0" smtClean="0"/>
              <a:t>Tarjooma</a:t>
            </a:r>
          </a:p>
          <a:p>
            <a:pPr lvl="1"/>
            <a:r>
              <a:rPr lang="fi-FI" dirty="0" smtClean="0"/>
              <a:t>Tuotteena palvelu</a:t>
            </a:r>
          </a:p>
          <a:p>
            <a:pPr lvl="1"/>
            <a:r>
              <a:rPr lang="fi-FI" dirty="0" smtClean="0"/>
              <a:t>Tarjooma laaja</a:t>
            </a:r>
          </a:p>
          <a:p>
            <a:pPr lvl="2"/>
            <a:r>
              <a:rPr lang="fi-FI" dirty="0" smtClean="0"/>
              <a:t>Markkinatutkimuksen avulla sitä voidaan kehittää</a:t>
            </a:r>
          </a:p>
          <a:p>
            <a:pPr lvl="2"/>
            <a:r>
              <a:rPr lang="fi-FI" dirty="0" smtClean="0"/>
              <a:t>Ei voida täysin muuttaa sitä</a:t>
            </a:r>
          </a:p>
          <a:p>
            <a:pPr lvl="2"/>
            <a:r>
              <a:rPr lang="fi-FI" dirty="0" err="1" smtClean="0"/>
              <a:t>Tarjoomasta</a:t>
            </a:r>
            <a:r>
              <a:rPr lang="fi-FI" dirty="0" smtClean="0"/>
              <a:t> viestintää voidaan muuttaa</a:t>
            </a:r>
          </a:p>
          <a:p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Keskeiset markkinointipäätökset</a:t>
            </a:r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A9885-67EC-4288-952B-9B329AD9B641}" type="datetime1">
              <a:rPr lang="fi-FI" smtClean="0"/>
              <a:pPr/>
              <a:t>20.3.2012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Johanna Sällinen</a:t>
            </a:r>
            <a:endParaRPr lang="fi-FI"/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Asiakkaiden segmentointi ja kohderyhmän valinta</a:t>
            </a:r>
          </a:p>
          <a:p>
            <a:pPr lvl="1"/>
            <a:r>
              <a:rPr lang="fi-FI" dirty="0" smtClean="0"/>
              <a:t>Luo pohjan tehokkaalle markkinoinnille</a:t>
            </a:r>
          </a:p>
          <a:p>
            <a:pPr lvl="1"/>
            <a:r>
              <a:rPr lang="fi-FI" dirty="0" smtClean="0"/>
              <a:t>Markkinatutkimus</a:t>
            </a:r>
          </a:p>
          <a:p>
            <a:pPr lvl="1"/>
            <a:r>
              <a:rPr lang="fi-FI" dirty="0" smtClean="0"/>
              <a:t>Kohderyhmien painotus eri kirjastoittain</a:t>
            </a:r>
          </a:p>
          <a:p>
            <a:pPr lvl="1"/>
            <a:r>
              <a:rPr lang="fi-FI" dirty="0" smtClean="0"/>
              <a:t>Nuoret, Aktiiviseniorit, Vanhukset +75, Maahanmuuttajat</a:t>
            </a:r>
          </a:p>
          <a:p>
            <a:r>
              <a:rPr lang="fi-FI" dirty="0" err="1" smtClean="0"/>
              <a:t>Tarjooman</a:t>
            </a:r>
            <a:r>
              <a:rPr lang="fi-FI" dirty="0" smtClean="0"/>
              <a:t> positiointi</a:t>
            </a:r>
          </a:p>
          <a:p>
            <a:pPr lvl="1"/>
            <a:r>
              <a:rPr lang="fi-FI" dirty="0" smtClean="0"/>
              <a:t>Luottamus, tarjota asiakkaalle etuja, jatkuvaa, selkeästi erottaa tuote </a:t>
            </a:r>
          </a:p>
          <a:p>
            <a:pPr lvl="2"/>
            <a:r>
              <a:rPr lang="fi-FI" dirty="0" smtClean="0"/>
              <a:t>Esimerkiksi kokoustilojen vuokraus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Ideoita markkinoinnin toteutukseen</a:t>
            </a:r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67DCA-27D0-4F6E-BE84-8DBC8ECD4E89}" type="datetime1">
              <a:rPr lang="fi-FI" smtClean="0"/>
              <a:pPr/>
              <a:t>20.3.2012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Johanna Sällinen</a:t>
            </a:r>
            <a:endParaRPr lang="fi-FI"/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i-FI" dirty="0" smtClean="0"/>
              <a:t>Tuotteistaminen</a:t>
            </a:r>
          </a:p>
          <a:p>
            <a:pPr lvl="1"/>
            <a:r>
              <a:rPr lang="fi-FI" dirty="0" smtClean="0"/>
              <a:t>Tarkkaan valitut tuotteet, viestivät </a:t>
            </a:r>
            <a:r>
              <a:rPr lang="fi-FI" dirty="0" err="1" smtClean="0"/>
              <a:t>Vaski-brändistä</a:t>
            </a:r>
            <a:endParaRPr lang="fi-FI" dirty="0" smtClean="0"/>
          </a:p>
          <a:p>
            <a:r>
              <a:rPr lang="fi-FI" dirty="0" smtClean="0"/>
              <a:t>Uudet palvelut</a:t>
            </a:r>
          </a:p>
          <a:p>
            <a:pPr lvl="1"/>
            <a:r>
              <a:rPr lang="fi-FI" dirty="0" smtClean="0"/>
              <a:t>Kirjojen suosittelu, elektroninen telkkari, lukudiplomit kiinnostuksen tai osaamisen mukaan</a:t>
            </a:r>
          </a:p>
          <a:p>
            <a:r>
              <a:rPr lang="fi-FI" dirty="0" smtClean="0"/>
              <a:t>Yritysyhteistyö</a:t>
            </a:r>
          </a:p>
          <a:p>
            <a:pPr lvl="1"/>
            <a:r>
              <a:rPr lang="fi-FI" dirty="0" smtClean="0"/>
              <a:t>Julkiset ja yksityiset yritykset, kolmas sektori</a:t>
            </a:r>
          </a:p>
          <a:p>
            <a:pPr lvl="2"/>
            <a:r>
              <a:rPr lang="fi-FI" dirty="0" smtClean="0"/>
              <a:t>Paikalliset </a:t>
            </a:r>
            <a:r>
              <a:rPr lang="fi-FI" dirty="0" smtClean="0"/>
              <a:t>yhteistyökumppanit</a:t>
            </a:r>
            <a:endParaRPr lang="fi-FI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7" y="116633"/>
            <a:ext cx="5256583" cy="6291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948264" y="1844824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”</a:t>
            </a:r>
            <a:r>
              <a:rPr lang="fi-FI" dirty="0" err="1" smtClean="0"/>
              <a:t>Letar</a:t>
            </a:r>
            <a:r>
              <a:rPr lang="fi-FI" dirty="0" smtClean="0"/>
              <a:t> du </a:t>
            </a:r>
            <a:r>
              <a:rPr lang="fi-FI" dirty="0" err="1" smtClean="0"/>
              <a:t>på</a:t>
            </a:r>
            <a:r>
              <a:rPr lang="fi-FI" dirty="0" smtClean="0"/>
              <a:t> </a:t>
            </a:r>
            <a:r>
              <a:rPr lang="fi-FI" dirty="0" err="1" smtClean="0"/>
              <a:t>rätt</a:t>
            </a:r>
            <a:r>
              <a:rPr lang="fi-FI" dirty="0" smtClean="0"/>
              <a:t> </a:t>
            </a:r>
            <a:r>
              <a:rPr lang="fi-FI" dirty="0" err="1" smtClean="0"/>
              <a:t>ställe</a:t>
            </a:r>
            <a:r>
              <a:rPr lang="fi-FI" dirty="0" smtClean="0"/>
              <a:t>?”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4DA4E-9437-4D71-AC00-08D54F507294}" type="datetime1">
              <a:rPr lang="fi-FI" smtClean="0"/>
              <a:pPr/>
              <a:t>20.3.2012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Johanna Sällinen</a:t>
            </a:r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292425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Vaski-verkkokirjasto</a:t>
            </a:r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B38FB-7A7D-416E-95F2-DBEB71CEE5DF}" type="datetime1">
              <a:rPr lang="fi-FI" smtClean="0"/>
              <a:pPr/>
              <a:t>20.3.2012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Johanna Sällinen</a:t>
            </a:r>
            <a:endParaRPr lang="fi-FI"/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i-FI" dirty="0" smtClean="0"/>
              <a:t>Sivuille selkeä suunnitelma ja tavoitteet</a:t>
            </a:r>
          </a:p>
          <a:p>
            <a:pPr lvl="1"/>
            <a:r>
              <a:rPr lang="fi-FI" dirty="0" smtClean="0"/>
              <a:t>Sivujen löydettävyys, suorat linkit</a:t>
            </a:r>
          </a:p>
          <a:p>
            <a:r>
              <a:rPr lang="fi-FI" dirty="0" smtClean="0"/>
              <a:t>Viestinnän ammattilainen</a:t>
            </a:r>
          </a:p>
          <a:p>
            <a:pPr lvl="1"/>
            <a:r>
              <a:rPr lang="fi-FI" dirty="0" smtClean="0"/>
              <a:t>Viikoittain, työajalla</a:t>
            </a:r>
          </a:p>
          <a:p>
            <a:r>
              <a:rPr lang="fi-FI" dirty="0" smtClean="0"/>
              <a:t>Interaktiivisuus</a:t>
            </a:r>
          </a:p>
          <a:p>
            <a:pPr lvl="1"/>
            <a:r>
              <a:rPr lang="fi-FI" dirty="0" smtClean="0"/>
              <a:t>”Kerro ideasi!”, linkki kirjastojen sivuille, </a:t>
            </a:r>
            <a:r>
              <a:rPr lang="fi-FI" dirty="0" err="1" smtClean="0"/>
              <a:t>Facebookiin</a:t>
            </a:r>
            <a:r>
              <a:rPr lang="fi-FI" dirty="0" smtClean="0"/>
              <a:t>, tapahtumat</a:t>
            </a:r>
          </a:p>
          <a:p>
            <a:r>
              <a:rPr lang="fi-FI" dirty="0" smtClean="0"/>
              <a:t>Vaski-kirjastoille yhteiset </a:t>
            </a:r>
            <a:r>
              <a:rPr lang="fi-FI" dirty="0" err="1" smtClean="0"/>
              <a:t>Facebook-sivut</a:t>
            </a:r>
            <a:endParaRPr lang="fi-FI" dirty="0" smtClean="0"/>
          </a:p>
          <a:p>
            <a:pPr lvl="1"/>
            <a:r>
              <a:rPr lang="fi-FI" dirty="0" smtClean="0"/>
              <a:t>Vastuuhenkilö, viestinnän ammattilainen</a:t>
            </a:r>
          </a:p>
          <a:p>
            <a:pPr lvl="1"/>
            <a:r>
              <a:rPr lang="fi-FI" dirty="0" smtClean="0"/>
              <a:t>Viestintä asiakkaita kiinnostavalla tavalla</a:t>
            </a:r>
          </a:p>
          <a:p>
            <a:pPr lvl="1"/>
            <a:r>
              <a:rPr lang="fi-FI" dirty="0" smtClean="0"/>
              <a:t>Seuranta</a:t>
            </a:r>
          </a:p>
          <a:p>
            <a:endParaRPr lang="fi-FI" dirty="0" smtClean="0"/>
          </a:p>
          <a:p>
            <a:pPr lvl="1"/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lkuperäinen">
  <a:themeElements>
    <a:clrScheme name="Alkuperäine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Alkuperäine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lkuperäine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316</TotalTime>
  <Words>374</Words>
  <Application>Microsoft Office PowerPoint</Application>
  <PresentationFormat>Näytössä katseltava diaesitys (4:3)</PresentationFormat>
  <Paragraphs>128</Paragraphs>
  <Slides>12</Slides>
  <Notes>1</Notes>
  <HiddenSlides>0</HiddenSlides>
  <MMClips>0</MMClips>
  <ScaleCrop>false</ScaleCrop>
  <HeadingPairs>
    <vt:vector size="4" baseType="variant">
      <vt:variant>
        <vt:lpstr>Teema</vt:lpstr>
      </vt:variant>
      <vt:variant>
        <vt:i4>2</vt:i4>
      </vt:variant>
      <vt:variant>
        <vt:lpstr>Dian otsikot</vt:lpstr>
      </vt:variant>
      <vt:variant>
        <vt:i4>12</vt:i4>
      </vt:variant>
    </vt:vector>
  </HeadingPairs>
  <TitlesOfParts>
    <vt:vector size="14" baseType="lpstr">
      <vt:lpstr>Alkuperäinen</vt:lpstr>
      <vt:lpstr>Mukautettu suunnittelumalli</vt:lpstr>
      <vt:lpstr>Markkinointisuunnitelma</vt:lpstr>
      <vt:lpstr>Markkinointi ja sen suunnittelu</vt:lpstr>
      <vt:lpstr>Vaski-kirjastot</vt:lpstr>
      <vt:lpstr>SWOT-analayysi</vt:lpstr>
      <vt:lpstr>Keskeiset markkinointipäätökset</vt:lpstr>
      <vt:lpstr>Keskeiset markkinointipäätökset</vt:lpstr>
      <vt:lpstr>Ideoita markkinoinnin toteutukseen</vt:lpstr>
      <vt:lpstr>Dia 8</vt:lpstr>
      <vt:lpstr>Vaski-verkkokirjasto</vt:lpstr>
      <vt:lpstr>Viestintä ja mainonta</vt:lpstr>
      <vt:lpstr>Budjetti ja suorituksen arviointi</vt:lpstr>
      <vt:lpstr>Kysymyksiä?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HHV</dc:creator>
  <cp:lastModifiedBy>HHV</cp:lastModifiedBy>
  <cp:revision>42</cp:revision>
  <dcterms:created xsi:type="dcterms:W3CDTF">2012-01-29T16:27:02Z</dcterms:created>
  <dcterms:modified xsi:type="dcterms:W3CDTF">2012-03-20T10:18:48Z</dcterms:modified>
</cp:coreProperties>
</file>