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57" r:id="rId3"/>
    <p:sldId id="261" r:id="rId4"/>
    <p:sldId id="293" r:id="rId5"/>
    <p:sldId id="283" r:id="rId6"/>
    <p:sldId id="258" r:id="rId7"/>
    <p:sldId id="291" r:id="rId8"/>
    <p:sldId id="292" r:id="rId9"/>
    <p:sldId id="284" r:id="rId10"/>
    <p:sldId id="285" r:id="rId11"/>
    <p:sldId id="289" r:id="rId12"/>
    <p:sldId id="290" r:id="rId13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7EAA"/>
    <a:srgbClr val="F17F92"/>
    <a:srgbClr val="F07085"/>
    <a:srgbClr val="00CC66"/>
    <a:srgbClr val="FF0000"/>
    <a:srgbClr val="0DFF7A"/>
    <a:srgbClr val="81FFBA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F8A2-4AEB-4554-A428-EBD22FF1350E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D3EF-8D7D-4EE1-893D-6C7E5A2CB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96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Diasarja henkilökunnalle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D3EF-8D7D-4EE1-893D-6C7E5A2CB20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92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Diasarja henkilökunnalle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D3EF-8D7D-4EE1-893D-6C7E5A2CB20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92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57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68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49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1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01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5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15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0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0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81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1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18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041D-02E6-40F4-BB2C-2F8B3E9A99B3}" type="datetimeFigureOut">
              <a:rPr lang="fi-FI" smtClean="0"/>
              <a:t>24.4.2012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9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403">
            <a:off x="6451738" y="3263192"/>
            <a:ext cx="1458591" cy="478484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171482" y="4637223"/>
            <a:ext cx="6696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 smtClean="0"/>
              <a:t>  VASKI-ASKELMERKIT</a:t>
            </a:r>
          </a:p>
          <a:p>
            <a:pPr algn="ctr"/>
            <a:r>
              <a:rPr lang="fi-FI" sz="2400" dirty="0" smtClean="0"/>
              <a:t>kirjoja – kulttuuria - kohtaamisia</a:t>
            </a: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75" y="423026"/>
            <a:ext cx="3888432" cy="827371"/>
          </a:xfrm>
          <a:prstGeom prst="rect">
            <a:avLst/>
          </a:prstGeom>
        </p:spPr>
      </p:pic>
      <p:grpSp>
        <p:nvGrpSpPr>
          <p:cNvPr id="12" name="Ryhmä 11"/>
          <p:cNvGrpSpPr/>
          <p:nvPr/>
        </p:nvGrpSpPr>
        <p:grpSpPr>
          <a:xfrm>
            <a:off x="4364360" y="1084434"/>
            <a:ext cx="4219418" cy="3601960"/>
            <a:chOff x="4364360" y="1084434"/>
            <a:chExt cx="4219418" cy="3601960"/>
          </a:xfrm>
        </p:grpSpPr>
        <p:pic>
          <p:nvPicPr>
            <p:cNvPr id="4" name="Kuva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4360" y="1084434"/>
              <a:ext cx="4219418" cy="3549279"/>
            </a:xfrm>
            <a:prstGeom prst="rect">
              <a:avLst/>
            </a:prstGeom>
          </p:spPr>
        </p:pic>
        <p:sp>
          <p:nvSpPr>
            <p:cNvPr id="8" name="Suorakulmio 7"/>
            <p:cNvSpPr/>
            <p:nvPr/>
          </p:nvSpPr>
          <p:spPr>
            <a:xfrm>
              <a:off x="4364360" y="4533994"/>
              <a:ext cx="2080836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6661220" y="4556254"/>
              <a:ext cx="1922558" cy="13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2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Pyöristetty suorakulmio 2"/>
          <p:cNvSpPr/>
          <p:nvPr/>
        </p:nvSpPr>
        <p:spPr>
          <a:xfrm>
            <a:off x="-252536" y="5517232"/>
            <a:ext cx="6336704" cy="115212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79512" y="4941168"/>
            <a:ext cx="68916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Vaski-kirjastot </a:t>
            </a:r>
          </a:p>
          <a:p>
            <a:endParaRPr lang="fi-FI" dirty="0"/>
          </a:p>
          <a:p>
            <a:r>
              <a:rPr lang="fi-FI" dirty="0" smtClean="0"/>
              <a:t>Turku | Kaarina | Kustavi </a:t>
            </a:r>
            <a:r>
              <a:rPr lang="fi-FI" dirty="0"/>
              <a:t>| Laitila | Lieto  | </a:t>
            </a:r>
            <a:r>
              <a:rPr lang="fi-FI" dirty="0" smtClean="0"/>
              <a:t>Masku</a:t>
            </a:r>
          </a:p>
          <a:p>
            <a:r>
              <a:rPr lang="fi-FI" dirty="0"/>
              <a:t>Mynämäki | Naantali | Nousiainen | Paimio | </a:t>
            </a:r>
            <a:r>
              <a:rPr lang="fi-FI" dirty="0" smtClean="0"/>
              <a:t>Pyhäranta</a:t>
            </a:r>
          </a:p>
          <a:p>
            <a:r>
              <a:rPr lang="fi-FI" dirty="0"/>
              <a:t>Raisio | Rusko | Sauvo | Taivassalo | Uusikaupunki | </a:t>
            </a:r>
            <a:r>
              <a:rPr lang="fi-FI" dirty="0" smtClean="0"/>
              <a:t>Vehmaa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9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9" name="Pyöristetty suorakulmio 8"/>
          <p:cNvSpPr/>
          <p:nvPr/>
        </p:nvSpPr>
        <p:spPr>
          <a:xfrm>
            <a:off x="-252536" y="5517232"/>
            <a:ext cx="6336704" cy="115212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107504" y="5733256"/>
            <a:ext cx="622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solidFill>
                  <a:srgbClr val="00B0F0"/>
                </a:solidFill>
              </a:rPr>
              <a:t>Yhdessä olemme enemmän</a:t>
            </a:r>
            <a:endParaRPr lang="fi-FI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403">
            <a:off x="6451738" y="3263192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755576" y="836712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 smtClean="0">
              <a:solidFill>
                <a:srgbClr val="0D1802"/>
              </a:solidFill>
            </a:endParaRPr>
          </a:p>
          <a:p>
            <a:r>
              <a:rPr lang="fi-FI" sz="2800" dirty="0" smtClean="0">
                <a:latin typeface="+mj-lt"/>
              </a:rPr>
              <a:t>Vaski-kirjastot </a:t>
            </a:r>
          </a:p>
          <a:p>
            <a:r>
              <a:rPr lang="fi-FI" sz="2800" dirty="0" smtClean="0">
                <a:latin typeface="+mj-lt"/>
              </a:rPr>
              <a:t>yhdellä kortilla</a:t>
            </a:r>
          </a:p>
          <a:p>
            <a:endParaRPr lang="fi-FI" sz="2400" dirty="0" smtClean="0"/>
          </a:p>
          <a:p>
            <a:r>
              <a:rPr lang="fi-FI" sz="1600" dirty="0" smtClean="0"/>
              <a:t>Voit asioida kaikissa Vaski-kirjastoissa </a:t>
            </a:r>
            <a:endParaRPr lang="fi-FI" sz="1600" dirty="0"/>
          </a:p>
          <a:p>
            <a:r>
              <a:rPr lang="fi-FI" sz="1600" dirty="0"/>
              <a:t>samalla kortilla. Käytössäsi on entistä</a:t>
            </a:r>
          </a:p>
          <a:p>
            <a:r>
              <a:rPr lang="fi-FI" sz="1600" dirty="0"/>
              <a:t>laajemmat kokoelmat ja koko ajan</a:t>
            </a:r>
          </a:p>
          <a:p>
            <a:r>
              <a:rPr lang="fi-FI" sz="1600" dirty="0"/>
              <a:t>kehittyvät kirjastopalvelut</a:t>
            </a:r>
            <a:r>
              <a:rPr lang="fi-FI" sz="1600" dirty="0" smtClean="0"/>
              <a:t>.</a:t>
            </a:r>
          </a:p>
          <a:p>
            <a:endParaRPr lang="fi-FI" sz="1600" dirty="0"/>
          </a:p>
          <a:p>
            <a:r>
              <a:rPr lang="fi-FI" sz="1600" dirty="0"/>
              <a:t>Vaski-kirjastoilla on yhteiset pelisäännöt,</a:t>
            </a:r>
          </a:p>
          <a:p>
            <a:r>
              <a:rPr lang="fi-FI" sz="1600" dirty="0"/>
              <a:t>käyttösäännöt, joista selviää asiakkaan</a:t>
            </a:r>
          </a:p>
          <a:p>
            <a:r>
              <a:rPr lang="fi-FI" sz="1600" dirty="0"/>
              <a:t>oikeudet ja aineiston käytön periaatteet</a:t>
            </a:r>
            <a:r>
              <a:rPr lang="fi-FI" sz="1600" dirty="0" smtClean="0"/>
              <a:t>.</a:t>
            </a:r>
          </a:p>
          <a:p>
            <a:endParaRPr lang="fi-FI" sz="1600" dirty="0"/>
          </a:p>
          <a:p>
            <a:r>
              <a:rPr lang="fi-FI" sz="1600" dirty="0"/>
              <a:t>Kuljetuspalvelu toimittaa aineiston</a:t>
            </a:r>
          </a:p>
          <a:p>
            <a:r>
              <a:rPr lang="fi-FI" sz="1600" dirty="0"/>
              <a:t>sujuvasti käyttäjältä toiselle, kaupungista</a:t>
            </a:r>
          </a:p>
          <a:p>
            <a:r>
              <a:rPr lang="fi-FI" sz="1600" dirty="0"/>
              <a:t>maaseudulle ja päinvastoin.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5136944" y="3227642"/>
            <a:ext cx="2932000" cy="228247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5292080" y="3330569"/>
            <a:ext cx="26323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Vaski-kirjastot</a:t>
            </a:r>
          </a:p>
          <a:p>
            <a:r>
              <a:rPr lang="fi-FI" sz="1400" dirty="0" smtClean="0"/>
              <a:t>- </a:t>
            </a:r>
            <a:r>
              <a:rPr lang="fi-FI" sz="1400" dirty="0"/>
              <a:t>yli 2 miljoonaa kirjaa</a:t>
            </a:r>
          </a:p>
          <a:p>
            <a:r>
              <a:rPr lang="fi-FI" sz="1400" dirty="0"/>
              <a:t>- yli 100 000 musiikkiäänitettä</a:t>
            </a:r>
          </a:p>
          <a:p>
            <a:r>
              <a:rPr lang="fi-FI" sz="1400" dirty="0"/>
              <a:t>- yli 40 000 DVD- ja </a:t>
            </a:r>
            <a:r>
              <a:rPr lang="fi-FI" sz="1400" dirty="0" err="1"/>
              <a:t>Blu-ray-levyä</a:t>
            </a:r>
            <a:endParaRPr lang="fi-FI" sz="1400" dirty="0"/>
          </a:p>
          <a:p>
            <a:r>
              <a:rPr lang="fi-FI" sz="1400" dirty="0"/>
              <a:t>- valtaisa määrä nuotteja ja lehtiä</a:t>
            </a:r>
          </a:p>
          <a:p>
            <a:r>
              <a:rPr lang="fi-FI" sz="1400" dirty="0"/>
              <a:t>- laadukas kokoelma sähköistä</a:t>
            </a:r>
          </a:p>
          <a:p>
            <a:r>
              <a:rPr lang="fi-FI" sz="1400" dirty="0"/>
              <a:t>  aineistoa: e-kirjoja, e-lehtiä,</a:t>
            </a:r>
          </a:p>
          <a:p>
            <a:r>
              <a:rPr lang="fi-FI" sz="1400" dirty="0"/>
              <a:t>  tietokantoja, musiikkia</a:t>
            </a:r>
          </a:p>
          <a:p>
            <a:r>
              <a:rPr lang="fi-FI" sz="1400" dirty="0"/>
              <a:t>- 44 kirjastoa ja 5 </a:t>
            </a:r>
            <a:r>
              <a:rPr lang="fi-FI" sz="1400" dirty="0" smtClean="0"/>
              <a:t>kirjastoautoa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409">
            <a:off x="5106779" y="716786"/>
            <a:ext cx="2994327" cy="19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55576" y="836712"/>
            <a:ext cx="53285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 smtClean="0">
              <a:solidFill>
                <a:srgbClr val="0D1802"/>
              </a:solidFill>
            </a:endParaRPr>
          </a:p>
          <a:p>
            <a:r>
              <a:rPr lang="fi-FI" sz="2800" dirty="0" smtClean="0">
                <a:latin typeface="+mj-lt"/>
              </a:rPr>
              <a:t>Vaski-verkkokirjasto: </a:t>
            </a:r>
          </a:p>
          <a:p>
            <a:r>
              <a:rPr lang="fi-FI" sz="2800" dirty="0" err="1" smtClean="0">
                <a:latin typeface="+mj-lt"/>
              </a:rPr>
              <a:t>www.vaskikirjastot.fi</a:t>
            </a:r>
            <a:endParaRPr lang="fi-FI" sz="2800" dirty="0" smtClean="0">
              <a:latin typeface="+mj-lt"/>
            </a:endParaRPr>
          </a:p>
          <a:p>
            <a:endParaRPr lang="fi-FI" sz="2400" dirty="0" smtClean="0"/>
          </a:p>
          <a:p>
            <a:r>
              <a:rPr lang="fi-FI" sz="1600" dirty="0"/>
              <a:t>Vaski-verkkokirjastossa voit tutustua kirjastojen </a:t>
            </a:r>
            <a:r>
              <a:rPr lang="fi-FI" sz="1600" dirty="0" smtClean="0"/>
              <a:t>kokoelmiin ja tarkistaa</a:t>
            </a:r>
            <a:r>
              <a:rPr lang="fi-FI" sz="1600" dirty="0"/>
              <a:t>, onko sinua kiinnostava </a:t>
            </a:r>
            <a:r>
              <a:rPr lang="fi-FI" sz="1600" dirty="0" smtClean="0"/>
              <a:t>teos </a:t>
            </a:r>
            <a:r>
              <a:rPr lang="fi-FI" sz="1600" dirty="0"/>
              <a:t>saatavilla </a:t>
            </a:r>
            <a:r>
              <a:rPr lang="fi-FI" sz="1600" dirty="0" smtClean="0"/>
              <a:t>vai lainassa.</a:t>
            </a:r>
          </a:p>
          <a:p>
            <a:endParaRPr lang="fi-FI" sz="1600" dirty="0"/>
          </a:p>
          <a:p>
            <a:r>
              <a:rPr lang="fi-FI" sz="1600" dirty="0" smtClean="0"/>
              <a:t>Käyttäjätunnuksella </a:t>
            </a:r>
            <a:r>
              <a:rPr lang="fi-FI" sz="1600" dirty="0"/>
              <a:t>ja </a:t>
            </a:r>
            <a:r>
              <a:rPr lang="fi-FI" sz="1600" dirty="0" smtClean="0"/>
              <a:t>tunnusluvulla </a:t>
            </a:r>
            <a:r>
              <a:rPr lang="fi-FI" sz="1600" dirty="0" smtClean="0"/>
              <a:t>pääset varaamaan aineistoa ja uusimaan lainoja. Halutessasi </a:t>
            </a:r>
            <a:r>
              <a:rPr lang="fi-FI" sz="1600" dirty="0"/>
              <a:t>saat muistutuksen lähestyvästä eräpäivästä. 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Seuraa </a:t>
            </a:r>
            <a:r>
              <a:rPr lang="fi-FI" sz="1600" dirty="0"/>
              <a:t>mitä uusia sinua kiinnostavia kirjoja hankitaan kirjaston </a:t>
            </a:r>
            <a:r>
              <a:rPr lang="fi-FI" sz="1600" dirty="0" smtClean="0"/>
              <a:t>kokoelmaan ja poimi </a:t>
            </a:r>
            <a:r>
              <a:rPr lang="fi-FI" sz="1600" dirty="0"/>
              <a:t>suosikkikirjat </a:t>
            </a:r>
            <a:r>
              <a:rPr lang="fi-FI" sz="1600" dirty="0" smtClean="0"/>
              <a:t>virtuaalihyllyysi. </a:t>
            </a:r>
            <a:r>
              <a:rPr lang="fi-FI" sz="1600" dirty="0"/>
              <a:t>Voit suositella </a:t>
            </a:r>
            <a:r>
              <a:rPr lang="fi-FI" sz="1600" dirty="0" smtClean="0"/>
              <a:t>ja tähdittää kirjalöytöjäsi myös muille.</a:t>
            </a:r>
            <a:endParaRPr lang="fi-FI" sz="1600" dirty="0"/>
          </a:p>
        </p:txBody>
      </p:sp>
      <p:grpSp>
        <p:nvGrpSpPr>
          <p:cNvPr id="5" name="Ryhmä 4"/>
          <p:cNvGrpSpPr/>
          <p:nvPr/>
        </p:nvGrpSpPr>
        <p:grpSpPr>
          <a:xfrm>
            <a:off x="6372200" y="2083"/>
            <a:ext cx="2771800" cy="6855917"/>
            <a:chOff x="6372200" y="2083"/>
            <a:chExt cx="2771800" cy="6855917"/>
          </a:xfrm>
        </p:grpSpPr>
        <p:grpSp>
          <p:nvGrpSpPr>
            <p:cNvPr id="6" name="Ryhmä 5"/>
            <p:cNvGrpSpPr/>
            <p:nvPr/>
          </p:nvGrpSpPr>
          <p:grpSpPr>
            <a:xfrm>
              <a:off x="6372200" y="2083"/>
              <a:ext cx="2771800" cy="6855917"/>
              <a:chOff x="6372200" y="2083"/>
              <a:chExt cx="2771800" cy="685591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372200" y="2083"/>
                <a:ext cx="2771800" cy="5456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372200" y="5015938"/>
                <a:ext cx="2771800" cy="1842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7" name="Suora yhdysviiva 6"/>
            <p:cNvCxnSpPr/>
            <p:nvPr/>
          </p:nvCxnSpPr>
          <p:spPr>
            <a:xfrm>
              <a:off x="6372200" y="2083"/>
              <a:ext cx="0" cy="685591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07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861" y="2083"/>
            <a:ext cx="2742140" cy="688330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55576" y="836712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 smtClean="0">
              <a:solidFill>
                <a:srgbClr val="0D1802"/>
              </a:solidFill>
            </a:endParaRPr>
          </a:p>
          <a:p>
            <a:r>
              <a:rPr lang="fi-FI" sz="2800" dirty="0" smtClean="0">
                <a:latin typeface="+mj-lt"/>
              </a:rPr>
              <a:t>Laajemmin verkossa</a:t>
            </a:r>
          </a:p>
          <a:p>
            <a:endParaRPr lang="fi-FI" sz="2400" dirty="0" smtClean="0"/>
          </a:p>
          <a:p>
            <a:r>
              <a:rPr lang="fi-FI" sz="1600" dirty="0" smtClean="0"/>
              <a:t>Verkon tietokannat tarjoavat luotettavaa tietoa aihealoittain. E-kirjoja on helppo lainata – ne palautuvat itsestään kirjastoon eräpäivänä.</a:t>
            </a:r>
          </a:p>
          <a:p>
            <a:endParaRPr lang="fi-FI" sz="1600" dirty="0"/>
          </a:p>
          <a:p>
            <a:r>
              <a:rPr lang="fi-FI" sz="1600" dirty="0" smtClean="0"/>
              <a:t>Seuraa </a:t>
            </a:r>
            <a:r>
              <a:rPr lang="fi-FI" sz="1600" dirty="0"/>
              <a:t>mitä kirjastoissa tapahtuu ja mistä kirjallisuuden ja taiteiden kentällä </a:t>
            </a:r>
            <a:r>
              <a:rPr lang="fi-FI" sz="1600" dirty="0" smtClean="0"/>
              <a:t>puhutaan. Kerro mielipiteesi ja keskustele </a:t>
            </a:r>
            <a:r>
              <a:rPr lang="fi-FI" sz="1600" dirty="0" err="1" smtClean="0"/>
              <a:t>Facebookissa</a:t>
            </a:r>
            <a:r>
              <a:rPr lang="fi-FI" sz="1600" dirty="0" smtClean="0"/>
              <a:t> ja </a:t>
            </a:r>
            <a:r>
              <a:rPr lang="fi-FI" sz="1600" dirty="0" err="1" smtClean="0"/>
              <a:t>blogeissa</a:t>
            </a:r>
            <a:r>
              <a:rPr lang="fi-FI" sz="1600" dirty="0" smtClean="0"/>
              <a:t>.</a:t>
            </a:r>
          </a:p>
          <a:p>
            <a:endParaRPr lang="fi-FI" sz="1600" dirty="0"/>
          </a:p>
          <a:p>
            <a:r>
              <a:rPr lang="fi-FI" sz="1600" dirty="0" smtClean="0"/>
              <a:t>Osallistumalla voit myös vaikuttaa</a:t>
            </a:r>
            <a:r>
              <a:rPr lang="fi-FI" sz="1600" dirty="0" smtClean="0"/>
              <a:t>!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2746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68403">
            <a:off x="4642522" y="1967707"/>
            <a:ext cx="1458591" cy="250854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60" y="2083"/>
            <a:ext cx="2742139" cy="6858000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55576" y="836712"/>
            <a:ext cx="5400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 smtClean="0">
              <a:solidFill>
                <a:srgbClr val="0D1802"/>
              </a:solidFill>
            </a:endParaRPr>
          </a:p>
          <a:p>
            <a:r>
              <a:rPr lang="fi-FI" sz="2800" dirty="0"/>
              <a:t>Vaski tuo </a:t>
            </a:r>
          </a:p>
          <a:p>
            <a:r>
              <a:rPr lang="fi-FI" sz="2800" dirty="0"/>
              <a:t>ja Vaski vie</a:t>
            </a:r>
          </a:p>
          <a:p>
            <a:endParaRPr lang="fi-FI" sz="2400" dirty="0" smtClean="0"/>
          </a:p>
          <a:p>
            <a:r>
              <a:rPr lang="fi-FI" sz="1600" dirty="0"/>
              <a:t>Varaa haluamasi teos verkossa </a:t>
            </a:r>
            <a:r>
              <a:rPr lang="fi-FI" sz="1600" dirty="0" smtClean="0"/>
              <a:t>tai kirjastossa</a:t>
            </a:r>
            <a:r>
              <a:rPr lang="fi-FI" sz="1600" dirty="0"/>
              <a:t>. 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2000" dirty="0" smtClean="0"/>
              <a:t>Vaski-kuljetus </a:t>
            </a:r>
            <a:r>
              <a:rPr lang="fi-FI" sz="2000" dirty="0"/>
              <a:t>tuo </a:t>
            </a:r>
            <a:r>
              <a:rPr lang="fi-FI" sz="2000" dirty="0" smtClean="0"/>
              <a:t>sen </a:t>
            </a:r>
          </a:p>
          <a:p>
            <a:r>
              <a:rPr lang="fi-FI" sz="2000" dirty="0" smtClean="0"/>
              <a:t>varausmaksun </a:t>
            </a:r>
            <a:r>
              <a:rPr lang="fi-FI" sz="2000" dirty="0"/>
              <a:t>hinnalla </a:t>
            </a:r>
            <a:endParaRPr lang="fi-FI" sz="2000" dirty="0" smtClean="0"/>
          </a:p>
          <a:p>
            <a:r>
              <a:rPr lang="fi-FI" sz="2000" dirty="0" smtClean="0"/>
              <a:t>kirjastoosi.</a:t>
            </a:r>
          </a:p>
          <a:p>
            <a:endParaRPr lang="fi-FI" sz="1600" dirty="0"/>
          </a:p>
          <a:p>
            <a:r>
              <a:rPr lang="fi-FI" sz="2000" dirty="0" smtClean="0">
                <a:solidFill>
                  <a:srgbClr val="00B050"/>
                </a:solidFill>
              </a:rPr>
              <a:t>		</a:t>
            </a:r>
            <a:r>
              <a:rPr lang="fi-FI" sz="2400" dirty="0" smtClean="0"/>
              <a:t>Voit </a:t>
            </a:r>
            <a:r>
              <a:rPr lang="fi-FI" sz="2400" dirty="0"/>
              <a:t>palauttaa lainasi </a:t>
            </a:r>
            <a:endParaRPr lang="fi-FI" sz="2400" dirty="0" smtClean="0"/>
          </a:p>
          <a:p>
            <a:r>
              <a:rPr lang="fi-FI" sz="2400" dirty="0" smtClean="0"/>
              <a:t>		maksutta </a:t>
            </a:r>
            <a:r>
              <a:rPr lang="fi-FI" sz="2400" dirty="0"/>
              <a:t>mihin </a:t>
            </a:r>
            <a:endParaRPr lang="fi-FI" sz="2400" dirty="0" smtClean="0"/>
          </a:p>
          <a:p>
            <a:r>
              <a:rPr lang="fi-FI" sz="2400" dirty="0" smtClean="0"/>
              <a:t>		Vaski-kirjastoon </a:t>
            </a:r>
            <a:r>
              <a:rPr lang="fi-FI" sz="2400" dirty="0"/>
              <a:t>tahansa.</a:t>
            </a:r>
          </a:p>
          <a:p>
            <a:endParaRPr lang="fi-FI" sz="16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68403">
            <a:off x="796699" y="4829394"/>
            <a:ext cx="1458591" cy="22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755576" y="836712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 smtClean="0">
              <a:solidFill>
                <a:srgbClr val="0D1802"/>
              </a:solidFill>
            </a:endParaRPr>
          </a:p>
          <a:p>
            <a:r>
              <a:rPr lang="fi-FI" sz="2800" dirty="0" smtClean="0"/>
              <a:t>Mikä on</a:t>
            </a:r>
            <a:endParaRPr lang="fi-FI" sz="2800" dirty="0"/>
          </a:p>
          <a:p>
            <a:r>
              <a:rPr lang="fi-FI" sz="2800" dirty="0" smtClean="0"/>
              <a:t>JOKERI?</a:t>
            </a:r>
            <a:endParaRPr lang="fi-FI" sz="2800" dirty="0"/>
          </a:p>
          <a:p>
            <a:endParaRPr lang="fi-FI" sz="2400" dirty="0" smtClean="0"/>
          </a:p>
          <a:p>
            <a:r>
              <a:rPr lang="fi-FI" sz="1600" dirty="0"/>
              <a:t>Kirjastot ovat parantaneet suosikkien</a:t>
            </a:r>
          </a:p>
          <a:p>
            <a:r>
              <a:rPr lang="fi-FI" sz="1600" dirty="0"/>
              <a:t>saatavuutta. </a:t>
            </a:r>
            <a:r>
              <a:rPr lang="fi-FI" sz="1600" dirty="0" smtClean="0"/>
              <a:t>Voit </a:t>
            </a:r>
            <a:r>
              <a:rPr lang="fi-FI" sz="1600" dirty="0"/>
              <a:t>saada lainaksi uutuuksia </a:t>
            </a:r>
            <a:endParaRPr lang="fi-FI" sz="1600" dirty="0" smtClean="0"/>
          </a:p>
          <a:p>
            <a:r>
              <a:rPr lang="fi-FI" sz="1600" dirty="0" smtClean="0"/>
              <a:t>Jokeri-kirjoina </a:t>
            </a:r>
            <a:r>
              <a:rPr lang="fi-FI" sz="1600" dirty="0"/>
              <a:t>entistä nopeammin. 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Etsi </a:t>
            </a:r>
            <a:r>
              <a:rPr lang="fi-FI" sz="1600" dirty="0"/>
              <a:t>Jokeri-hylly omasta kirjastostasi</a:t>
            </a:r>
            <a:r>
              <a:rPr lang="fi-FI" sz="1600" dirty="0" smtClean="0"/>
              <a:t>!</a:t>
            </a:r>
            <a:r>
              <a:rPr lang="fi-FI" sz="2000" dirty="0" smtClean="0">
                <a:solidFill>
                  <a:srgbClr val="F27EAA"/>
                </a:solidFill>
              </a:rPr>
              <a:t>	</a:t>
            </a:r>
            <a:endParaRPr lang="fi-FI" sz="16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403">
            <a:off x="6451738" y="3263192"/>
            <a:ext cx="1458591" cy="4784845"/>
          </a:xfrm>
          <a:prstGeom prst="rect">
            <a:avLst/>
          </a:prstGeom>
        </p:spPr>
      </p:pic>
      <p:sp>
        <p:nvSpPr>
          <p:cNvPr id="10" name="Pyöristetty suorakulmio 9"/>
          <p:cNvSpPr/>
          <p:nvPr/>
        </p:nvSpPr>
        <p:spPr>
          <a:xfrm>
            <a:off x="539553" y="4077072"/>
            <a:ext cx="5904655" cy="165618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 flipH="1">
            <a:off x="675044" y="4194976"/>
            <a:ext cx="5544616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i-FI" sz="1400" b="1" dirty="0"/>
              <a:t>Jokeri-aineisto</a:t>
            </a:r>
          </a:p>
          <a:p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kirjastoissa on vaihtuva kokoelma </a:t>
            </a:r>
            <a:r>
              <a:rPr lang="fi-FI" sz="1400" dirty="0" smtClean="0"/>
              <a:t>Jokeri-kirjoja</a:t>
            </a: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Jokerien laina-aika on kaksi viikkoa eikä niitä voi uusia tai varata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Jokerit </a:t>
            </a:r>
            <a:r>
              <a:rPr lang="fi-FI" sz="1400" dirty="0"/>
              <a:t>on merkitty Jokeri-tarralla ja </a:t>
            </a:r>
            <a:r>
              <a:rPr lang="fi-FI" sz="1400" dirty="0" smtClean="0"/>
              <a:t>sijoitettu Jokeri-hyllyyn</a:t>
            </a: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Jokerit voi palauttaa kuten muut lainat mihin tahansa Vaski-kirjastoon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37" y="453709"/>
            <a:ext cx="3763934" cy="34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861" y="2083"/>
            <a:ext cx="2742140" cy="688330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755576" y="836712"/>
            <a:ext cx="532859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 smtClean="0">
              <a:solidFill>
                <a:srgbClr val="0D1802"/>
              </a:solidFill>
            </a:endParaRPr>
          </a:p>
          <a:p>
            <a:r>
              <a:rPr lang="fi-FI" sz="2800" dirty="0"/>
              <a:t>Tavataan</a:t>
            </a:r>
          </a:p>
          <a:p>
            <a:r>
              <a:rPr lang="fi-FI" sz="2800" dirty="0"/>
              <a:t>kirjastossa!</a:t>
            </a:r>
          </a:p>
          <a:p>
            <a:endParaRPr lang="fi-FI" sz="1100" dirty="0">
              <a:solidFill>
                <a:srgbClr val="0070C0"/>
              </a:solidFill>
            </a:endParaRPr>
          </a:p>
          <a:p>
            <a:endParaRPr lang="fi-FI" sz="1600" dirty="0" smtClean="0"/>
          </a:p>
          <a:p>
            <a:r>
              <a:rPr lang="fi-FI" sz="1600" dirty="0" smtClean="0"/>
              <a:t>Tarjolla </a:t>
            </a:r>
            <a:r>
              <a:rPr lang="fi-FI" sz="1600" dirty="0"/>
              <a:t>on monenlaisia elämyksiä ja kohtaamisia: </a:t>
            </a:r>
            <a:endParaRPr lang="fi-FI" sz="1600" dirty="0" smtClean="0"/>
          </a:p>
          <a:p>
            <a:r>
              <a:rPr lang="fi-FI" sz="1600" dirty="0" smtClean="0"/>
              <a:t>näyttelyitä</a:t>
            </a:r>
            <a:r>
              <a:rPr lang="fi-FI" sz="1600" dirty="0"/>
              <a:t>, konsertteja, </a:t>
            </a:r>
            <a:r>
              <a:rPr lang="fi-FI" sz="1600" dirty="0" smtClean="0"/>
              <a:t>luentoja ja </a:t>
            </a:r>
            <a:r>
              <a:rPr lang="fi-FI" sz="1600" dirty="0"/>
              <a:t>kursseja. 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Kirjastoissa kokoonnutaan lukupiireihin </a:t>
            </a:r>
            <a:r>
              <a:rPr lang="fi-FI" sz="1600" dirty="0"/>
              <a:t>ja kerhoihin. </a:t>
            </a:r>
            <a:r>
              <a:rPr lang="fi-FI" sz="1600" dirty="0" smtClean="0"/>
              <a:t>Opastetulla kirjastovierailulla </a:t>
            </a:r>
            <a:r>
              <a:rPr lang="fi-FI" sz="1600" dirty="0"/>
              <a:t>voi tutustua tiloihin</a:t>
            </a:r>
          </a:p>
          <a:p>
            <a:r>
              <a:rPr lang="fi-FI" sz="1600" dirty="0"/>
              <a:t>ja saada kiinnostavia kirjavinkkejä.</a:t>
            </a:r>
          </a:p>
          <a:p>
            <a:endParaRPr lang="fi-FI" sz="1600" dirty="0"/>
          </a:p>
          <a:p>
            <a:r>
              <a:rPr lang="fi-FI" sz="1600" dirty="0"/>
              <a:t>Tiedon ja tarinoiden maailma </a:t>
            </a:r>
            <a:r>
              <a:rPr lang="fi-FI" sz="1600" dirty="0" smtClean="0"/>
              <a:t>avautuu uusilla </a:t>
            </a:r>
            <a:r>
              <a:rPr lang="fi-FI" sz="1600" dirty="0"/>
              <a:t>tavoilla. </a:t>
            </a:r>
            <a:r>
              <a:rPr lang="fi-FI" sz="1600" dirty="0" smtClean="0"/>
              <a:t>Kirjastosi </a:t>
            </a:r>
            <a:r>
              <a:rPr lang="fi-FI" sz="1600" dirty="0"/>
              <a:t>on paikkakunnan kulttuurin keskus.</a:t>
            </a:r>
          </a:p>
          <a:p>
            <a:endParaRPr lang="fi-FI" sz="1600" dirty="0" smtClean="0"/>
          </a:p>
          <a:p>
            <a:r>
              <a:rPr lang="fi-FI" sz="1600" dirty="0" smtClean="0"/>
              <a:t>Nauti </a:t>
            </a:r>
            <a:r>
              <a:rPr lang="fi-FI" sz="1600" dirty="0"/>
              <a:t>kirjastojen </a:t>
            </a:r>
            <a:r>
              <a:rPr lang="fi-FI" sz="1600" dirty="0" smtClean="0"/>
              <a:t>tapahtumista tai </a:t>
            </a:r>
          </a:p>
          <a:p>
            <a:r>
              <a:rPr lang="fi-FI" sz="1600" dirty="0" smtClean="0"/>
              <a:t>tule </a:t>
            </a:r>
            <a:r>
              <a:rPr lang="fi-FI" sz="1600" dirty="0"/>
              <a:t>mukaan </a:t>
            </a:r>
            <a:r>
              <a:rPr lang="fi-FI" sz="1600" dirty="0" smtClean="0"/>
              <a:t>suunnittelemaan toimintaa</a:t>
            </a:r>
            <a:r>
              <a:rPr lang="fi-FI" sz="1600" dirty="0"/>
              <a:t>!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2710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0800" y="0"/>
            <a:ext cx="2743200" cy="68580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755576" y="836712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 smtClean="0">
              <a:solidFill>
                <a:srgbClr val="0D1802"/>
              </a:solidFill>
            </a:endParaRPr>
          </a:p>
          <a:p>
            <a:r>
              <a:rPr lang="fi-FI" sz="2800" dirty="0"/>
              <a:t>Vaskissa</a:t>
            </a:r>
          </a:p>
          <a:p>
            <a:r>
              <a:rPr lang="fi-FI" sz="2800" dirty="0"/>
              <a:t>on voimaa</a:t>
            </a:r>
          </a:p>
          <a:p>
            <a:endParaRPr lang="fi-FI" sz="2800" dirty="0"/>
          </a:p>
          <a:p>
            <a:r>
              <a:rPr lang="fi-FI" sz="1600" dirty="0"/>
              <a:t>Vaski-kirjastoissa järjestetään paljon ohjelmaa</a:t>
            </a:r>
          </a:p>
          <a:p>
            <a:r>
              <a:rPr lang="fi-FI" sz="1600" dirty="0"/>
              <a:t>lapsille ja nuorille. Koululuokat </a:t>
            </a:r>
            <a:r>
              <a:rPr lang="fi-FI" sz="1600" dirty="0" smtClean="0"/>
              <a:t>ja päiväkotiryhmät </a:t>
            </a:r>
          </a:p>
          <a:p>
            <a:r>
              <a:rPr lang="fi-FI" sz="1600" dirty="0" smtClean="0"/>
              <a:t>saavat </a:t>
            </a:r>
            <a:r>
              <a:rPr lang="fi-FI" sz="1600" dirty="0"/>
              <a:t>kirjastosta </a:t>
            </a:r>
            <a:r>
              <a:rPr lang="fi-FI" sz="1600" dirty="0" smtClean="0"/>
              <a:t>lisäpuhtia toiminnalleen</a:t>
            </a:r>
            <a:r>
              <a:rPr lang="fi-FI" sz="1600" dirty="0"/>
              <a:t>.</a:t>
            </a:r>
            <a:br>
              <a:rPr lang="fi-FI" sz="1600" dirty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/>
              <a:t>Satutunnit, teatteriesitykset, musiikkitapahtumat ja monet muut lasten ja nuorten ohjelmat kutsuvat kirjastoon.</a:t>
            </a:r>
          </a:p>
          <a:p>
            <a:r>
              <a:rPr lang="fi-FI" sz="1600" dirty="0"/>
              <a:t>Kirjastossa voit tehdä läksyjä ja </a:t>
            </a:r>
            <a:r>
              <a:rPr lang="fi-FI" sz="1600" dirty="0" smtClean="0"/>
              <a:t>lukea lehtiä</a:t>
            </a:r>
            <a:r>
              <a:rPr lang="fi-FI" sz="1600" dirty="0"/>
              <a:t>, tavata kavereita, pelata ja </a:t>
            </a:r>
            <a:r>
              <a:rPr lang="fi-FI" sz="1600" dirty="0" smtClean="0"/>
              <a:t>kuunnella musiikkia</a:t>
            </a:r>
            <a:r>
              <a:rPr lang="fi-FI" sz="1600" dirty="0"/>
              <a:t>.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Poimi kirjat tuhansien tarinoiden joukosta.</a:t>
            </a:r>
          </a:p>
          <a:p>
            <a:r>
              <a:rPr lang="fi-FI" sz="1600" dirty="0"/>
              <a:t>Päivitä tietosi lukemalla ja tutkimalla.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Tule luomaan oma tarinasi!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720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206 Vaski diaesitys kevät 2012 malli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20120206 Vaski diaesitys kevät 2012 mallipohja</Template>
  <TotalTime>796</TotalTime>
  <Words>395</Words>
  <Application>Microsoft Office PowerPoint</Application>
  <PresentationFormat>Näytössä katseltava diaesitys (4:3)</PresentationFormat>
  <Paragraphs>108</Paragraphs>
  <Slides>12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20120206 Vaski diaesitys kevät 2012 mallipohja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Koskinen Kaarina</dc:creator>
  <cp:lastModifiedBy>Autere Päivi</cp:lastModifiedBy>
  <cp:revision>67</cp:revision>
  <cp:lastPrinted>2012-03-19T15:30:32Z</cp:lastPrinted>
  <dcterms:created xsi:type="dcterms:W3CDTF">2012-03-09T10:34:59Z</dcterms:created>
  <dcterms:modified xsi:type="dcterms:W3CDTF">2012-04-24T12:33:24Z</dcterms:modified>
</cp:coreProperties>
</file>