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64" r:id="rId4"/>
    <p:sldId id="262" r:id="rId5"/>
    <p:sldId id="263" r:id="rId6"/>
    <p:sldId id="260" r:id="rId7"/>
    <p:sldId id="268" r:id="rId8"/>
    <p:sldId id="266"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7C930-BE95-4983-85BB-E820293126D6}" type="datetimeFigureOut">
              <a:rPr lang="fi-FI" smtClean="0"/>
              <a:t>22.12.2014</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E8F36-2840-454B-8FF5-33ECA93BAE58}" type="slidenum">
              <a:rPr lang="fi-FI" smtClean="0"/>
              <a:t>‹#›</a:t>
            </a:fld>
            <a:endParaRPr lang="fi-FI"/>
          </a:p>
        </p:txBody>
      </p:sp>
    </p:spTree>
    <p:extLst>
      <p:ext uri="{BB962C8B-B14F-4D97-AF65-F5344CB8AC3E}">
        <p14:creationId xmlns:p14="http://schemas.microsoft.com/office/powerpoint/2010/main" val="393835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9BC7E4-9A57-4C5E-8AAF-BD6034334293}"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
        <p:nvSpPr>
          <p:cNvPr id="6" name="Slide Number Placeholder 5"/>
          <p:cNvSpPr>
            <a:spLocks noGrp="1"/>
          </p:cNvSpPr>
          <p:nvPr>
            <p:ph type="sldNum" sz="quarter" idx="12"/>
          </p:nvPr>
        </p:nvSpPr>
        <p:spPr/>
        <p:txBody>
          <a:bodyPr/>
          <a:lstStyle/>
          <a:p>
            <a:fld id="{ACEF522A-C0BC-4431-80B5-BE0DFBA07E4C}" type="slidenum">
              <a:rPr lang="fi-FI" smtClean="0"/>
              <a:t>‹#›</a:t>
            </a:fld>
            <a:endParaRPr lang="fi-FI"/>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7B7B7E-7C61-4E73-BD89-3D7DEFEED202}"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
        <p:nvSpPr>
          <p:cNvPr id="6" name="Slide Number Placeholder 5"/>
          <p:cNvSpPr>
            <a:spLocks noGrp="1"/>
          </p:cNvSpPr>
          <p:nvPr>
            <p:ph type="sldNum" sz="quarter" idx="12"/>
          </p:nvPr>
        </p:nvSpPr>
        <p:spPr/>
        <p:txBody>
          <a:bodyPr/>
          <a:lstStyle/>
          <a:p>
            <a:fld id="{ACEF522A-C0BC-4431-80B5-BE0DFBA07E4C}"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6756BA-97C8-414C-A6B0-53E6FA6BB506}"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
        <p:nvSpPr>
          <p:cNvPr id="6" name="Slide Number Placeholder 5"/>
          <p:cNvSpPr>
            <a:spLocks noGrp="1"/>
          </p:cNvSpPr>
          <p:nvPr>
            <p:ph type="sldNum" sz="quarter" idx="12"/>
          </p:nvPr>
        </p:nvSpPr>
        <p:spPr/>
        <p:txBody>
          <a:bodyPr/>
          <a:lstStyle/>
          <a:p>
            <a:fld id="{ACEF522A-C0BC-4431-80B5-BE0DFBA07E4C}"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F1EBF-FD27-4E16-898D-3BF534768140}"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
        <p:nvSpPr>
          <p:cNvPr id="6" name="Slide Number Placeholder 5"/>
          <p:cNvSpPr>
            <a:spLocks noGrp="1"/>
          </p:cNvSpPr>
          <p:nvPr>
            <p:ph type="sldNum" sz="quarter" idx="12"/>
          </p:nvPr>
        </p:nvSpPr>
        <p:spPr/>
        <p:txBody>
          <a:bodyPr/>
          <a:lstStyle/>
          <a:p>
            <a:fld id="{ACEF522A-C0BC-4431-80B5-BE0DFBA07E4C}" type="slidenum">
              <a:rPr lang="fi-FI" smtClean="0"/>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CC942A-C6D3-411C-A587-B7DE7567B402}"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
        <p:nvSpPr>
          <p:cNvPr id="6" name="Slide Number Placeholder 5"/>
          <p:cNvSpPr>
            <a:spLocks noGrp="1"/>
          </p:cNvSpPr>
          <p:nvPr>
            <p:ph type="sldNum" sz="quarter" idx="12"/>
          </p:nvPr>
        </p:nvSpPr>
        <p:spPr/>
        <p:txBody>
          <a:bodyPr/>
          <a:lstStyle/>
          <a:p>
            <a:fld id="{ACEF522A-C0BC-4431-80B5-BE0DFBA07E4C}" type="slidenum">
              <a:rPr lang="fi-FI" smtClean="0"/>
              <a:t>‹#›</a:t>
            </a:fld>
            <a:endParaRPr lang="fi-FI"/>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78EF1C-0172-4AF3-AF10-F8A85033834C}" type="datetime1">
              <a:rPr lang="fi-FI" smtClean="0"/>
              <a:t>22.12.2014</a:t>
            </a:fld>
            <a:endParaRPr lang="fi-FI"/>
          </a:p>
        </p:txBody>
      </p:sp>
      <p:sp>
        <p:nvSpPr>
          <p:cNvPr id="6" name="Footer Placeholder 5"/>
          <p:cNvSpPr>
            <a:spLocks noGrp="1"/>
          </p:cNvSpPr>
          <p:nvPr>
            <p:ph type="ftr" sz="quarter" idx="11"/>
          </p:nvPr>
        </p:nvSpPr>
        <p:spPr/>
        <p:txBody>
          <a:bodyPr/>
          <a:lstStyle/>
          <a:p>
            <a:r>
              <a:rPr lang="fi-FI" smtClean="0"/>
              <a:t>Gispositio Oy</a:t>
            </a:r>
            <a:endParaRPr lang="fi-FI"/>
          </a:p>
        </p:txBody>
      </p:sp>
      <p:sp>
        <p:nvSpPr>
          <p:cNvPr id="7" name="Slide Number Placeholder 6"/>
          <p:cNvSpPr>
            <a:spLocks noGrp="1"/>
          </p:cNvSpPr>
          <p:nvPr>
            <p:ph type="sldNum" sz="quarter" idx="12"/>
          </p:nvPr>
        </p:nvSpPr>
        <p:spPr/>
        <p:txBody>
          <a:bodyPr/>
          <a:lstStyle/>
          <a:p>
            <a:fld id="{ACEF522A-C0BC-4431-80B5-BE0DFBA07E4C}" type="slidenum">
              <a:rPr lang="fi-FI" smtClean="0"/>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4A112F-B21E-4D78-A007-B1CD9A804F09}" type="datetime1">
              <a:rPr lang="fi-FI" smtClean="0"/>
              <a:t>22.12.2014</a:t>
            </a:fld>
            <a:endParaRPr lang="fi-FI"/>
          </a:p>
        </p:txBody>
      </p:sp>
      <p:sp>
        <p:nvSpPr>
          <p:cNvPr id="8" name="Footer Placeholder 7"/>
          <p:cNvSpPr>
            <a:spLocks noGrp="1"/>
          </p:cNvSpPr>
          <p:nvPr>
            <p:ph type="ftr" sz="quarter" idx="11"/>
          </p:nvPr>
        </p:nvSpPr>
        <p:spPr/>
        <p:txBody>
          <a:bodyPr/>
          <a:lstStyle/>
          <a:p>
            <a:r>
              <a:rPr lang="fi-FI" smtClean="0"/>
              <a:t>Gispositio Oy</a:t>
            </a:r>
            <a:endParaRPr lang="fi-FI"/>
          </a:p>
        </p:txBody>
      </p:sp>
      <p:sp>
        <p:nvSpPr>
          <p:cNvPr id="9" name="Slide Number Placeholder 8"/>
          <p:cNvSpPr>
            <a:spLocks noGrp="1"/>
          </p:cNvSpPr>
          <p:nvPr>
            <p:ph type="sldNum" sz="quarter" idx="12"/>
          </p:nvPr>
        </p:nvSpPr>
        <p:spPr/>
        <p:txBody>
          <a:bodyPr/>
          <a:lstStyle/>
          <a:p>
            <a:fld id="{ACEF522A-C0BC-4431-80B5-BE0DFBA07E4C}" type="slidenum">
              <a:rPr lang="fi-FI" smtClean="0"/>
              <a:t>‹#›</a:t>
            </a:fld>
            <a:endParaRPr lang="fi-FI"/>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A77D5-3635-4947-A670-1FC4D4F289FF}" type="datetime1">
              <a:rPr lang="fi-FI" smtClean="0"/>
              <a:t>22.12.2014</a:t>
            </a:fld>
            <a:endParaRPr lang="fi-FI"/>
          </a:p>
        </p:txBody>
      </p:sp>
      <p:sp>
        <p:nvSpPr>
          <p:cNvPr id="4" name="Footer Placeholder 3"/>
          <p:cNvSpPr>
            <a:spLocks noGrp="1"/>
          </p:cNvSpPr>
          <p:nvPr>
            <p:ph type="ftr" sz="quarter" idx="11"/>
          </p:nvPr>
        </p:nvSpPr>
        <p:spPr/>
        <p:txBody>
          <a:bodyPr/>
          <a:lstStyle/>
          <a:p>
            <a:r>
              <a:rPr lang="fi-FI" smtClean="0"/>
              <a:t>Gispositio Oy</a:t>
            </a:r>
            <a:endParaRPr lang="fi-FI"/>
          </a:p>
        </p:txBody>
      </p:sp>
      <p:sp>
        <p:nvSpPr>
          <p:cNvPr id="5" name="Slide Number Placeholder 4"/>
          <p:cNvSpPr>
            <a:spLocks noGrp="1"/>
          </p:cNvSpPr>
          <p:nvPr>
            <p:ph type="sldNum" sz="quarter" idx="12"/>
          </p:nvPr>
        </p:nvSpPr>
        <p:spPr/>
        <p:txBody>
          <a:bodyPr/>
          <a:lstStyle/>
          <a:p>
            <a:fld id="{ACEF522A-C0BC-4431-80B5-BE0DFBA07E4C}" type="slidenum">
              <a:rPr lang="fi-FI" smtClean="0"/>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B93A4-B360-4D67-BC2C-D364CE554FE7}" type="datetime1">
              <a:rPr lang="fi-FI" smtClean="0"/>
              <a:t>22.12.2014</a:t>
            </a:fld>
            <a:endParaRPr lang="fi-FI"/>
          </a:p>
        </p:txBody>
      </p:sp>
      <p:sp>
        <p:nvSpPr>
          <p:cNvPr id="3" name="Footer Placeholder 2"/>
          <p:cNvSpPr>
            <a:spLocks noGrp="1"/>
          </p:cNvSpPr>
          <p:nvPr>
            <p:ph type="ftr" sz="quarter" idx="11"/>
          </p:nvPr>
        </p:nvSpPr>
        <p:spPr/>
        <p:txBody>
          <a:bodyPr/>
          <a:lstStyle/>
          <a:p>
            <a:r>
              <a:rPr lang="fi-FI" smtClean="0"/>
              <a:t>Gispositio Oy</a:t>
            </a:r>
            <a:endParaRPr lang="fi-FI"/>
          </a:p>
        </p:txBody>
      </p:sp>
      <p:sp>
        <p:nvSpPr>
          <p:cNvPr id="4" name="Slide Number Placeholder 3"/>
          <p:cNvSpPr>
            <a:spLocks noGrp="1"/>
          </p:cNvSpPr>
          <p:nvPr>
            <p:ph type="sldNum" sz="quarter" idx="12"/>
          </p:nvPr>
        </p:nvSpPr>
        <p:spPr/>
        <p:txBody>
          <a:bodyPr/>
          <a:lstStyle/>
          <a:p>
            <a:fld id="{ACEF522A-C0BC-4431-80B5-BE0DFBA07E4C}" type="slidenum">
              <a:rPr lang="fi-FI" smtClean="0"/>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E12942-17B4-40E9-BD12-90BA03564EE7}" type="datetime1">
              <a:rPr lang="fi-FI" smtClean="0"/>
              <a:t>22.12.2014</a:t>
            </a:fld>
            <a:endParaRPr lang="fi-FI"/>
          </a:p>
        </p:txBody>
      </p:sp>
      <p:sp>
        <p:nvSpPr>
          <p:cNvPr id="6" name="Footer Placeholder 5"/>
          <p:cNvSpPr>
            <a:spLocks noGrp="1"/>
          </p:cNvSpPr>
          <p:nvPr>
            <p:ph type="ftr" sz="quarter" idx="11"/>
          </p:nvPr>
        </p:nvSpPr>
        <p:spPr/>
        <p:txBody>
          <a:bodyPr/>
          <a:lstStyle/>
          <a:p>
            <a:r>
              <a:rPr lang="fi-FI" smtClean="0"/>
              <a:t>Gispositio Oy</a:t>
            </a:r>
            <a:endParaRPr lang="fi-FI"/>
          </a:p>
        </p:txBody>
      </p:sp>
      <p:sp>
        <p:nvSpPr>
          <p:cNvPr id="7" name="Slide Number Placeholder 6"/>
          <p:cNvSpPr>
            <a:spLocks noGrp="1"/>
          </p:cNvSpPr>
          <p:nvPr>
            <p:ph type="sldNum" sz="quarter" idx="12"/>
          </p:nvPr>
        </p:nvSpPr>
        <p:spPr/>
        <p:txBody>
          <a:bodyPr/>
          <a:lstStyle/>
          <a:p>
            <a:fld id="{ACEF522A-C0BC-4431-80B5-BE0DFBA07E4C}" type="slidenum">
              <a:rPr lang="fi-FI" smtClean="0"/>
              <a:t>‹#›</a:t>
            </a:fld>
            <a:endParaRPr lang="fi-FI"/>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CC0E4-C447-42BE-B94B-E1888C206BAC}" type="datetime1">
              <a:rPr lang="fi-FI" smtClean="0"/>
              <a:t>22.12.2014</a:t>
            </a:fld>
            <a:endParaRPr lang="fi-FI"/>
          </a:p>
        </p:txBody>
      </p:sp>
      <p:sp>
        <p:nvSpPr>
          <p:cNvPr id="6" name="Footer Placeholder 5"/>
          <p:cNvSpPr>
            <a:spLocks noGrp="1"/>
          </p:cNvSpPr>
          <p:nvPr>
            <p:ph type="ftr" sz="quarter" idx="11"/>
          </p:nvPr>
        </p:nvSpPr>
        <p:spPr/>
        <p:txBody>
          <a:bodyPr/>
          <a:lstStyle/>
          <a:p>
            <a:r>
              <a:rPr lang="fi-FI" smtClean="0"/>
              <a:t>Gispositio Oy</a:t>
            </a:r>
            <a:endParaRPr lang="fi-FI"/>
          </a:p>
        </p:txBody>
      </p:sp>
      <p:sp>
        <p:nvSpPr>
          <p:cNvPr id="7" name="Slide Number Placeholder 6"/>
          <p:cNvSpPr>
            <a:spLocks noGrp="1"/>
          </p:cNvSpPr>
          <p:nvPr>
            <p:ph type="sldNum" sz="quarter" idx="12"/>
          </p:nvPr>
        </p:nvSpPr>
        <p:spPr/>
        <p:txBody>
          <a:bodyPr/>
          <a:lstStyle/>
          <a:p>
            <a:fld id="{ACEF522A-C0BC-4431-80B5-BE0DFBA07E4C}" type="slidenum">
              <a:rPr lang="fi-FI" smtClean="0"/>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161BDAD-19A6-4F74-8910-F881753710E4}" type="datetime1">
              <a:rPr lang="fi-FI" smtClean="0"/>
              <a:t>22.12.2014</a:t>
            </a:fld>
            <a:endParaRPr lang="fi-FI"/>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fi-FI" smtClean="0"/>
              <a:t>Gispositio Oy</a:t>
            </a:r>
            <a:endParaRPr lang="fi-FI"/>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CEF522A-C0BC-4431-80B5-BE0DFBA07E4C}" type="slidenum">
              <a:rPr lang="fi-FI" smtClean="0"/>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Kysyntä vs. tarjonta</a:t>
            </a:r>
            <a:endParaRPr lang="fi-FI" dirty="0"/>
          </a:p>
        </p:txBody>
      </p:sp>
      <p:sp>
        <p:nvSpPr>
          <p:cNvPr id="3" name="Subtitle 2"/>
          <p:cNvSpPr>
            <a:spLocks noGrp="1"/>
          </p:cNvSpPr>
          <p:nvPr>
            <p:ph type="subTitle" idx="1"/>
          </p:nvPr>
        </p:nvSpPr>
        <p:spPr/>
        <p:txBody>
          <a:bodyPr/>
          <a:lstStyle/>
          <a:p>
            <a:r>
              <a:rPr lang="fi-FI" dirty="0" smtClean="0"/>
              <a:t>Jaani Lahtinen</a:t>
            </a:r>
            <a:endParaRPr lang="fi-FI" dirty="0"/>
          </a:p>
        </p:txBody>
      </p:sp>
      <p:sp>
        <p:nvSpPr>
          <p:cNvPr id="4" name="Date Placeholder 3"/>
          <p:cNvSpPr>
            <a:spLocks noGrp="1"/>
          </p:cNvSpPr>
          <p:nvPr>
            <p:ph type="dt" sz="half" idx="10"/>
          </p:nvPr>
        </p:nvSpPr>
        <p:spPr/>
        <p:txBody>
          <a:bodyPr/>
          <a:lstStyle/>
          <a:p>
            <a:fld id="{23450AB7-CF82-41F0-AB8E-01F3CDC0273C}"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545950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sz="1800" dirty="0" smtClean="0"/>
              <a:t>Kokoelman tuoreus vs. Kirjaston paikallinen vahvuus: ennen vuotta 2013 julkaistu kirjallisuus</a:t>
            </a:r>
            <a:endParaRPr lang="fi-FI" sz="1800" dirty="0"/>
          </a:p>
        </p:txBody>
      </p:sp>
      <p:sp>
        <p:nvSpPr>
          <p:cNvPr id="5" name="Text Placeholder 4"/>
          <p:cNvSpPr>
            <a:spLocks noGrp="1"/>
          </p:cNvSpPr>
          <p:nvPr>
            <p:ph type="body" sz="half" idx="2"/>
          </p:nvPr>
        </p:nvSpPr>
        <p:spPr/>
        <p:txBody>
          <a:bodyPr>
            <a:normAutofit fontScale="85000" lnSpcReduction="10000"/>
          </a:bodyPr>
          <a:lstStyle/>
          <a:p>
            <a:r>
              <a:rPr lang="fi-FI" dirty="0" smtClean="0"/>
              <a:t>Aineisto kertoo kunkin kirjaston hyllyssä olevan kokoelman keskimääräisen julkaisuvuoden ennen vuotta 2013 julkaistun kirjallisuuden osalta.</a:t>
            </a:r>
          </a:p>
          <a:p>
            <a:endParaRPr lang="fi-FI" dirty="0"/>
          </a:p>
          <a:p>
            <a:r>
              <a:rPr lang="fi-FI" dirty="0" smtClean="0"/>
              <a:t>Voidaan laskea se osuus lainoista joka kaikista dominanssialueen lainoista suuntautuu paikalliseen kirjastoon </a:t>
            </a:r>
          </a:p>
          <a:p>
            <a:r>
              <a:rPr lang="fi-FI" dirty="0" smtClean="0">
                <a:sym typeface="Wingdings" panose="05000000000000000000" pitchFamily="2" charset="2"/>
              </a:rPr>
              <a:t> Siten luku kuvaa paikalliskirjaston vetovoiman vahvuutta omalla alueellaan. </a:t>
            </a:r>
          </a:p>
          <a:p>
            <a:endParaRPr lang="fi-FI" dirty="0">
              <a:sym typeface="Wingdings" panose="05000000000000000000" pitchFamily="2" charset="2"/>
            </a:endParaRPr>
          </a:p>
          <a:p>
            <a:r>
              <a:rPr lang="fi-FI" dirty="0" smtClean="0">
                <a:sym typeface="Wingdings" panose="05000000000000000000" pitchFamily="2" charset="2"/>
              </a:rPr>
              <a:t>Näiden molempien välillä näyttää vallitsevan laskeva trendi: Mitä tuoreempi / ohuempi kokoelma, sitä enemmän asiointivirrat menevät jonnekin muualle kuin paikalliseen kirjastoon.</a:t>
            </a:r>
            <a:endParaRPr lang="fi-FI" dirty="0"/>
          </a:p>
        </p:txBody>
      </p:sp>
      <p:sp>
        <p:nvSpPr>
          <p:cNvPr id="6" name="Date Placeholder 5"/>
          <p:cNvSpPr>
            <a:spLocks noGrp="1"/>
          </p:cNvSpPr>
          <p:nvPr>
            <p:ph type="dt" sz="half" idx="10"/>
          </p:nvPr>
        </p:nvSpPr>
        <p:spPr/>
        <p:txBody>
          <a:bodyPr/>
          <a:lstStyle/>
          <a:p>
            <a:fld id="{89017F15-97E5-48FA-8251-79B9129D2198}" type="datetime1">
              <a:rPr lang="fi-FI" smtClean="0"/>
              <a:t>22.12.2014</a:t>
            </a:fld>
            <a:endParaRPr lang="fi-FI"/>
          </a:p>
        </p:txBody>
      </p:sp>
      <p:sp>
        <p:nvSpPr>
          <p:cNvPr id="7" name="Footer Placeholder 6"/>
          <p:cNvSpPr>
            <a:spLocks noGrp="1"/>
          </p:cNvSpPr>
          <p:nvPr>
            <p:ph type="ftr" sz="quarter" idx="11"/>
          </p:nvPr>
        </p:nvSpPr>
        <p:spPr/>
        <p:txBody>
          <a:bodyPr/>
          <a:lstStyle/>
          <a:p>
            <a:r>
              <a:rPr lang="fi-FI" smtClean="0"/>
              <a:t>Gispositio Oy</a:t>
            </a:r>
            <a:endParaRPr lang="fi-FI"/>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645920"/>
            <a:ext cx="6300192" cy="505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752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sz="1600" dirty="0" smtClean="0"/>
              <a:t>Kokoelman tuoreus vs. Dominassialueelta ulos suuntautuvien lainojen osuus kaikista dominanssialueen lainoista</a:t>
            </a:r>
            <a:endParaRPr lang="fi-FI" sz="1600" dirty="0"/>
          </a:p>
        </p:txBody>
      </p:sp>
      <p:sp>
        <p:nvSpPr>
          <p:cNvPr id="5" name="Text Placeholder 4"/>
          <p:cNvSpPr>
            <a:spLocks noGrp="1"/>
          </p:cNvSpPr>
          <p:nvPr>
            <p:ph type="body" sz="half" idx="2"/>
          </p:nvPr>
        </p:nvSpPr>
        <p:spPr/>
        <p:txBody>
          <a:bodyPr>
            <a:normAutofit fontScale="92500" lnSpcReduction="20000"/>
          </a:bodyPr>
          <a:lstStyle/>
          <a:p>
            <a:r>
              <a:rPr lang="fi-FI" dirty="0" smtClean="0"/>
              <a:t>Aineisto kertoo kunkin kirjaston hyllyssä olevan kokoelman keskimääräisen julkaisuvuoden.</a:t>
            </a:r>
          </a:p>
          <a:p>
            <a:endParaRPr lang="fi-FI" dirty="0"/>
          </a:p>
          <a:p>
            <a:r>
              <a:rPr lang="fi-FI" dirty="0" smtClean="0"/>
              <a:t>Voidaan laskea se osuus lainoista joka kaikista dominanssialueen lainoista suuntautuu muualle kuin paikalliseen kirjastoon </a:t>
            </a:r>
          </a:p>
          <a:p>
            <a:r>
              <a:rPr lang="fi-FI" dirty="0" smtClean="0">
                <a:sym typeface="Wingdings" panose="05000000000000000000" pitchFamily="2" charset="2"/>
              </a:rPr>
              <a:t> Siten luku kuvaa paikalliskirjaston vetovoiman heikkoutta omalla alueellaan. </a:t>
            </a:r>
          </a:p>
          <a:p>
            <a:endParaRPr lang="fi-FI" dirty="0">
              <a:sym typeface="Wingdings" panose="05000000000000000000" pitchFamily="2" charset="2"/>
            </a:endParaRPr>
          </a:p>
          <a:p>
            <a:r>
              <a:rPr lang="fi-FI" dirty="0" smtClean="0">
                <a:sym typeface="Wingdings" panose="05000000000000000000" pitchFamily="2" charset="2"/>
              </a:rPr>
              <a:t>Näiden välillä näyttää vallitsevan nouseva trendi: Mitä tuoreempi / ohuempi kokoelma, sitä enemmän asiointivirrat menevät jonnekin muualle kuin paikalliseen kirjastoon.</a:t>
            </a:r>
            <a:endParaRPr lang="fi-FI" dirty="0"/>
          </a:p>
        </p:txBody>
      </p:sp>
      <p:sp>
        <p:nvSpPr>
          <p:cNvPr id="6" name="Date Placeholder 5"/>
          <p:cNvSpPr>
            <a:spLocks noGrp="1"/>
          </p:cNvSpPr>
          <p:nvPr>
            <p:ph type="dt" sz="half" idx="10"/>
          </p:nvPr>
        </p:nvSpPr>
        <p:spPr/>
        <p:txBody>
          <a:bodyPr/>
          <a:lstStyle/>
          <a:p>
            <a:fld id="{89017F15-97E5-48FA-8251-79B9129D2198}" type="datetime1">
              <a:rPr lang="fi-FI" smtClean="0"/>
              <a:t>22.12.2014</a:t>
            </a:fld>
            <a:endParaRPr lang="fi-FI"/>
          </a:p>
        </p:txBody>
      </p:sp>
      <p:sp>
        <p:nvSpPr>
          <p:cNvPr id="7" name="Footer Placeholder 6"/>
          <p:cNvSpPr>
            <a:spLocks noGrp="1"/>
          </p:cNvSpPr>
          <p:nvPr>
            <p:ph type="ftr" sz="quarter" idx="11"/>
          </p:nvPr>
        </p:nvSpPr>
        <p:spPr/>
        <p:txBody>
          <a:bodyPr/>
          <a:lstStyle/>
          <a:p>
            <a:r>
              <a:rPr lang="fi-FI" smtClean="0"/>
              <a:t>Gispositio Oy</a:t>
            </a:r>
            <a:endParaRPr lang="fi-FI"/>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638299"/>
            <a:ext cx="6300192" cy="505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351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fi-FI" sz="2800" dirty="0" smtClean="0"/>
              <a:t>Kirjastojen asiointimuotojen keskimääräiset julkaisuvuodet valikoimakoon mukaan ryhmiteltynä</a:t>
            </a:r>
            <a:endParaRPr lang="fi-FI" sz="2800" dirty="0"/>
          </a:p>
        </p:txBody>
      </p:sp>
      <p:sp>
        <p:nvSpPr>
          <p:cNvPr id="5" name="Date Placeholder 4"/>
          <p:cNvSpPr>
            <a:spLocks noGrp="1"/>
          </p:cNvSpPr>
          <p:nvPr>
            <p:ph type="dt" sz="half" idx="10"/>
          </p:nvPr>
        </p:nvSpPr>
        <p:spPr/>
        <p:txBody>
          <a:bodyPr/>
          <a:lstStyle/>
          <a:p>
            <a:fld id="{F5E12942-17B4-40E9-BD12-90BA03564EE7}" type="datetime1">
              <a:rPr lang="fi-FI" smtClean="0"/>
              <a:t>22.12.2014</a:t>
            </a:fld>
            <a:endParaRPr lang="fi-FI"/>
          </a:p>
        </p:txBody>
      </p:sp>
      <p:sp>
        <p:nvSpPr>
          <p:cNvPr id="6" name="Footer Placeholder 5"/>
          <p:cNvSpPr>
            <a:spLocks noGrp="1"/>
          </p:cNvSpPr>
          <p:nvPr>
            <p:ph type="ftr" sz="quarter" idx="11"/>
          </p:nvPr>
        </p:nvSpPr>
        <p:spPr/>
        <p:txBody>
          <a:bodyPr/>
          <a:lstStyle/>
          <a:p>
            <a:r>
              <a:rPr lang="fi-FI" smtClean="0"/>
              <a:t>Gispositio Oy</a:t>
            </a:r>
            <a:endParaRPr lang="fi-FI"/>
          </a:p>
        </p:txBody>
      </p:sp>
      <p:sp>
        <p:nvSpPr>
          <p:cNvPr id="10" name="TextBox 9"/>
          <p:cNvSpPr txBox="1"/>
          <p:nvPr/>
        </p:nvSpPr>
        <p:spPr>
          <a:xfrm>
            <a:off x="107504" y="5395266"/>
            <a:ext cx="8784976" cy="1323439"/>
          </a:xfrm>
          <a:prstGeom prst="rect">
            <a:avLst/>
          </a:prstGeom>
          <a:noFill/>
        </p:spPr>
        <p:txBody>
          <a:bodyPr wrap="square" rtlCol="0">
            <a:spAutoFit/>
          </a:bodyPr>
          <a:lstStyle/>
          <a:p>
            <a:r>
              <a:rPr lang="fi-FI" sz="1600" dirty="0" smtClean="0"/>
              <a:t>Hyllyvalikoiman koolla näyttää todella olevan yhteys muualta lainattujen niteiden iän kanssa. Pienten kirjastojen valikoima on järjestelmän tuoreinta mutta niiden vaikutusalueelta lainataan vanhinta materiaalia muista kirjastoista. Onko tähän mahdollisesti syynä valikoiman ohuus vai eri lailla painottunut valikoima jää selvitettäväksi. Jos valikoima on pieni, sen mahdollisimman hyvä osuvuus paikalliseen kysyntään nähden on korostuneen tärkeää.</a:t>
            </a:r>
            <a:endParaRPr lang="fi-FI" sz="1600"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53703"/>
            <a:ext cx="6487616" cy="39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724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sz="1800" dirty="0" smtClean="0"/>
              <a:t>Kysynnän ja tarjonnan epätasapainot: esimerkkinä kieli</a:t>
            </a:r>
            <a:endParaRPr lang="fi-FI" sz="18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2143388"/>
            <a:ext cx="6300192" cy="3170518"/>
          </a:xfrm>
        </p:spPr>
      </p:pic>
      <p:sp>
        <p:nvSpPr>
          <p:cNvPr id="7" name="Text Placeholder 6"/>
          <p:cNvSpPr>
            <a:spLocks noGrp="1"/>
          </p:cNvSpPr>
          <p:nvPr>
            <p:ph type="body" sz="half" idx="2"/>
          </p:nvPr>
        </p:nvSpPr>
        <p:spPr/>
        <p:txBody>
          <a:bodyPr>
            <a:normAutofit fontScale="85000" lnSpcReduction="20000"/>
          </a:bodyPr>
          <a:lstStyle/>
          <a:p>
            <a:r>
              <a:rPr lang="fi-FI" dirty="0" smtClean="0"/>
              <a:t>Tiedetään miten monta kunkin kielistä nidettä kussakin kirjastossa on tarjolla. </a:t>
            </a:r>
          </a:p>
          <a:p>
            <a:endParaRPr lang="fi-FI" dirty="0"/>
          </a:p>
          <a:p>
            <a:r>
              <a:rPr lang="fi-FI" dirty="0" smtClean="0"/>
              <a:t>Tiedetään miten monta kunkin kielistä nidettä kunkin kirjaston dominanssialueelta on lainattu. </a:t>
            </a:r>
          </a:p>
          <a:p>
            <a:endParaRPr lang="fi-FI" dirty="0"/>
          </a:p>
          <a:p>
            <a:r>
              <a:rPr lang="fi-FI" dirty="0" smtClean="0"/>
              <a:t>Molemmista voidaan laskea alueellinen painottuminen kirjastoittain: miten monta prosenttia kysynnästä ja tarjonnasta kohdistuu saman kirjaston valikoimaan ja dominanssialueelle.</a:t>
            </a:r>
          </a:p>
          <a:p>
            <a:endParaRPr lang="fi-FI" dirty="0"/>
          </a:p>
          <a:p>
            <a:r>
              <a:rPr lang="fi-FI" dirty="0" smtClean="0"/>
              <a:t>Suomenkielinen kirjallisuus on esimerkki hyvästä tilanteeesta. </a:t>
            </a:r>
          </a:p>
          <a:p>
            <a:endParaRPr lang="fi-FI" dirty="0"/>
          </a:p>
          <a:p>
            <a:r>
              <a:rPr lang="fi-FI" dirty="0" smtClean="0"/>
              <a:t>Selvä trendi on havaittavissa.</a:t>
            </a:r>
            <a:endParaRPr lang="fi-FI" dirty="0"/>
          </a:p>
        </p:txBody>
      </p:sp>
      <p:sp>
        <p:nvSpPr>
          <p:cNvPr id="3" name="Date Placeholder 2"/>
          <p:cNvSpPr>
            <a:spLocks noGrp="1"/>
          </p:cNvSpPr>
          <p:nvPr>
            <p:ph type="dt" sz="half" idx="10"/>
          </p:nvPr>
        </p:nvSpPr>
        <p:spPr/>
        <p:txBody>
          <a:bodyPr/>
          <a:lstStyle/>
          <a:p>
            <a:fld id="{81AA77D5-3635-4947-A670-1FC4D4F289FF}" type="datetime1">
              <a:rPr lang="fi-FI" smtClean="0"/>
              <a:t>22.12.2014</a:t>
            </a:fld>
            <a:endParaRPr lang="fi-FI"/>
          </a:p>
        </p:txBody>
      </p:sp>
      <p:sp>
        <p:nvSpPr>
          <p:cNvPr id="4" name="Footer Placeholder 3"/>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1817919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sz="1800" dirty="0" smtClean="0"/>
              <a:t>Kysynnän ja tarjonnan epätasapainot: esimerkkinä kieli</a:t>
            </a:r>
            <a:endParaRPr lang="fi-FI" sz="1800" dirty="0"/>
          </a:p>
        </p:txBody>
      </p:sp>
      <p:sp>
        <p:nvSpPr>
          <p:cNvPr id="7" name="Text Placeholder 6"/>
          <p:cNvSpPr>
            <a:spLocks noGrp="1"/>
          </p:cNvSpPr>
          <p:nvPr>
            <p:ph type="body" sz="half" idx="2"/>
          </p:nvPr>
        </p:nvSpPr>
        <p:spPr/>
        <p:txBody>
          <a:bodyPr>
            <a:normAutofit fontScale="77500" lnSpcReduction="20000"/>
          </a:bodyPr>
          <a:lstStyle/>
          <a:p>
            <a:r>
              <a:rPr lang="fi-FI" dirty="0" smtClean="0"/>
              <a:t>Tiedetään miten monta kunkin kielistä nidettä kussakin kirjastossa on tarjolla. </a:t>
            </a:r>
          </a:p>
          <a:p>
            <a:endParaRPr lang="fi-FI" dirty="0"/>
          </a:p>
          <a:p>
            <a:r>
              <a:rPr lang="fi-FI" dirty="0" smtClean="0"/>
              <a:t>Tiedetään miten monta kunkin kielistä nidettä kunkin kirjaston dominanssialueelta on lainattu. </a:t>
            </a:r>
          </a:p>
          <a:p>
            <a:endParaRPr lang="fi-FI" dirty="0"/>
          </a:p>
          <a:p>
            <a:r>
              <a:rPr lang="fi-FI" dirty="0" smtClean="0"/>
              <a:t>Molemmista voidaan laskea alueellinen painottuminen kirjastoittain: miten monta prosenttia kysynnästä ja tarjonnasta kohdistuu saman kirjaston valikoimaan ja dominanssialueelle.</a:t>
            </a:r>
          </a:p>
          <a:p>
            <a:endParaRPr lang="fi-FI" dirty="0"/>
          </a:p>
          <a:p>
            <a:r>
              <a:rPr lang="fi-FI" dirty="0" smtClean="0"/>
              <a:t>Ruotsinkielisen kirjallisuuden kohdalla tilanne ei ole yhtä järkevän näköinen. </a:t>
            </a:r>
          </a:p>
          <a:p>
            <a:endParaRPr lang="fi-FI" dirty="0"/>
          </a:p>
          <a:p>
            <a:r>
              <a:rPr lang="fi-FI" dirty="0" smtClean="0"/>
              <a:t>Viivan yläpuolella olevat kirjastot ovat pulassa kysynnän kanssa ja viivan alapuolella olevilla kirjastoilla on tarjonta. </a:t>
            </a:r>
          </a:p>
          <a:p>
            <a:endParaRPr lang="fi-FI" dirty="0"/>
          </a:p>
          <a:p>
            <a:r>
              <a:rPr lang="fi-FI" dirty="0" smtClean="0"/>
              <a:t>Mitä tästä seuraa?</a:t>
            </a:r>
            <a:endParaRPr lang="fi-FI" dirty="0"/>
          </a:p>
        </p:txBody>
      </p:sp>
      <p:sp>
        <p:nvSpPr>
          <p:cNvPr id="3" name="Date Placeholder 2"/>
          <p:cNvSpPr>
            <a:spLocks noGrp="1"/>
          </p:cNvSpPr>
          <p:nvPr>
            <p:ph type="dt" sz="half" idx="10"/>
          </p:nvPr>
        </p:nvSpPr>
        <p:spPr/>
        <p:txBody>
          <a:bodyPr/>
          <a:lstStyle/>
          <a:p>
            <a:fld id="{81AA77D5-3635-4947-A670-1FC4D4F289FF}" type="datetime1">
              <a:rPr lang="fi-FI" smtClean="0"/>
              <a:t>22.12.2014</a:t>
            </a:fld>
            <a:endParaRPr lang="fi-FI"/>
          </a:p>
        </p:txBody>
      </p:sp>
      <p:sp>
        <p:nvSpPr>
          <p:cNvPr id="4" name="Footer Placeholder 3"/>
          <p:cNvSpPr>
            <a:spLocks noGrp="1"/>
          </p:cNvSpPr>
          <p:nvPr>
            <p:ph type="ftr" sz="quarter" idx="11"/>
          </p:nvPr>
        </p:nvSpPr>
        <p:spPr/>
        <p:txBody>
          <a:bodyPr/>
          <a:lstStyle/>
          <a:p>
            <a:r>
              <a:rPr lang="fi-FI" smtClean="0"/>
              <a:t>Gispositio Oy</a:t>
            </a:r>
            <a:endParaRPr lang="fi-FI"/>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2143388"/>
            <a:ext cx="6300192" cy="3170518"/>
          </a:xfrm>
        </p:spPr>
      </p:pic>
    </p:spTree>
    <p:extLst>
      <p:ext uri="{BB962C8B-B14F-4D97-AF65-F5344CB8AC3E}">
        <p14:creationId xmlns:p14="http://schemas.microsoft.com/office/powerpoint/2010/main" val="2358574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i-FI" dirty="0"/>
              <a:t>Ruotsinkielisen </a:t>
            </a:r>
            <a:r>
              <a:rPr lang="fi-FI" dirty="0" smtClean="0"/>
              <a:t>kirjallisuuden kysyntä</a:t>
            </a:r>
            <a:endParaRPr lang="fi-FI"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301" y="1600200"/>
            <a:ext cx="6891397" cy="4876800"/>
          </a:xfrm>
        </p:spPr>
      </p:pic>
      <p:sp>
        <p:nvSpPr>
          <p:cNvPr id="5" name="Date Placeholder 4"/>
          <p:cNvSpPr>
            <a:spLocks noGrp="1"/>
          </p:cNvSpPr>
          <p:nvPr>
            <p:ph type="dt" sz="half" idx="10"/>
          </p:nvPr>
        </p:nvSpPr>
        <p:spPr/>
        <p:txBody>
          <a:bodyPr/>
          <a:lstStyle/>
          <a:p>
            <a:fld id="{F5E12942-17B4-40E9-BD12-90BA03564EE7}" type="datetime1">
              <a:rPr lang="fi-FI" smtClean="0"/>
              <a:t>22.12.2014</a:t>
            </a:fld>
            <a:endParaRPr lang="fi-FI"/>
          </a:p>
        </p:txBody>
      </p:sp>
      <p:sp>
        <p:nvSpPr>
          <p:cNvPr id="6" name="Footer Placeholder 5"/>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2141203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Ruotsinkielisen kirjallisuuden tarjonta</a:t>
            </a:r>
            <a:endParaRPr lang="fi-FI"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301" y="1600200"/>
            <a:ext cx="6891397" cy="4876800"/>
          </a:xfrm>
        </p:spPr>
      </p:pic>
      <p:sp>
        <p:nvSpPr>
          <p:cNvPr id="4" name="Date Placeholder 3"/>
          <p:cNvSpPr>
            <a:spLocks noGrp="1"/>
          </p:cNvSpPr>
          <p:nvPr>
            <p:ph type="dt" sz="half" idx="10"/>
          </p:nvPr>
        </p:nvSpPr>
        <p:spPr/>
        <p:txBody>
          <a:bodyPr/>
          <a:lstStyle/>
          <a:p>
            <a:fld id="{D30F1EBF-FD27-4E16-898D-3BF534768140}"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2219657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Ruotsinkielisen </a:t>
            </a:r>
            <a:r>
              <a:rPr lang="fi-FI" dirty="0" smtClean="0"/>
              <a:t>kirjallisuuden kiertoprosentti</a:t>
            </a:r>
            <a:endParaRPr lang="fi-FI"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301" y="1600200"/>
            <a:ext cx="6891397" cy="4876800"/>
          </a:xfrm>
        </p:spPr>
      </p:pic>
      <p:sp>
        <p:nvSpPr>
          <p:cNvPr id="4" name="Date Placeholder 3"/>
          <p:cNvSpPr>
            <a:spLocks noGrp="1"/>
          </p:cNvSpPr>
          <p:nvPr>
            <p:ph type="dt" sz="half" idx="10"/>
          </p:nvPr>
        </p:nvSpPr>
        <p:spPr/>
        <p:txBody>
          <a:bodyPr/>
          <a:lstStyle/>
          <a:p>
            <a:fld id="{D30F1EBF-FD27-4E16-898D-3BF534768140}"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58389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Ruotsinkielisen kirjallisuuden kiertoprosentti</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301" y="1600200"/>
            <a:ext cx="6891397" cy="4876800"/>
          </a:xfrm>
        </p:spPr>
      </p:pic>
      <p:sp>
        <p:nvSpPr>
          <p:cNvPr id="4" name="Date Placeholder 3"/>
          <p:cNvSpPr>
            <a:spLocks noGrp="1"/>
          </p:cNvSpPr>
          <p:nvPr>
            <p:ph type="dt" sz="half" idx="10"/>
          </p:nvPr>
        </p:nvSpPr>
        <p:spPr/>
        <p:txBody>
          <a:bodyPr/>
          <a:lstStyle/>
          <a:p>
            <a:fld id="{D30F1EBF-FD27-4E16-898D-3BF534768140}"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1436604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Lähetykset muista kirjastoista</a:t>
            </a:r>
            <a:endParaRPr lang="fi-FI"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301" y="1600200"/>
            <a:ext cx="6891397" cy="4876800"/>
          </a:xfrm>
        </p:spPr>
      </p:pic>
      <p:sp>
        <p:nvSpPr>
          <p:cNvPr id="4" name="Date Placeholder 3"/>
          <p:cNvSpPr>
            <a:spLocks noGrp="1"/>
          </p:cNvSpPr>
          <p:nvPr>
            <p:ph type="dt" sz="half" idx="10"/>
          </p:nvPr>
        </p:nvSpPr>
        <p:spPr/>
        <p:txBody>
          <a:bodyPr/>
          <a:lstStyle/>
          <a:p>
            <a:fld id="{D30F1EBF-FD27-4E16-898D-3BF534768140}"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323278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Aineistot</a:t>
            </a:r>
            <a:endParaRPr lang="fi-FI" dirty="0"/>
          </a:p>
        </p:txBody>
      </p:sp>
      <p:sp>
        <p:nvSpPr>
          <p:cNvPr id="3" name="Content Placeholder 2"/>
          <p:cNvSpPr>
            <a:spLocks noGrp="1"/>
          </p:cNvSpPr>
          <p:nvPr>
            <p:ph idx="1"/>
          </p:nvPr>
        </p:nvSpPr>
        <p:spPr/>
        <p:txBody>
          <a:bodyPr>
            <a:normAutofit fontScale="92500" lnSpcReduction="10000"/>
          </a:bodyPr>
          <a:lstStyle/>
          <a:p>
            <a:r>
              <a:rPr lang="fi-FI" dirty="0" smtClean="0"/>
              <a:t>Tarjonta</a:t>
            </a:r>
          </a:p>
          <a:p>
            <a:pPr lvl="1"/>
            <a:r>
              <a:rPr lang="fi-FI" dirty="0" smtClean="0"/>
              <a:t>Aineiston materiaalityyppi 103 Tekstit</a:t>
            </a:r>
          </a:p>
          <a:p>
            <a:pPr lvl="1"/>
            <a:r>
              <a:rPr lang="fi-FI" dirty="0" smtClean="0"/>
              <a:t>Osastoista poistettu: varasto, varasto 1, varasto 3</a:t>
            </a:r>
          </a:p>
          <a:p>
            <a:pPr lvl="1"/>
            <a:r>
              <a:rPr lang="fi-FI" dirty="0" smtClean="0"/>
              <a:t>Lähetetyissä materiaaleissa varastot mukana</a:t>
            </a:r>
          </a:p>
          <a:p>
            <a:pPr lvl="1"/>
            <a:r>
              <a:rPr lang="fi-FI" dirty="0" smtClean="0"/>
              <a:t>Kielet zxx ja und liitetty ryhmään muu</a:t>
            </a:r>
          </a:p>
          <a:p>
            <a:pPr lvl="1"/>
            <a:endParaRPr lang="fi-FI" dirty="0"/>
          </a:p>
          <a:p>
            <a:r>
              <a:rPr lang="fi-FI" dirty="0" smtClean="0"/>
              <a:t>Kysyntä</a:t>
            </a:r>
          </a:p>
          <a:p>
            <a:pPr lvl="1"/>
            <a:r>
              <a:rPr lang="fi-FI" dirty="0" smtClean="0"/>
              <a:t>Aineiston materiaalityyppi 103 Tekstit</a:t>
            </a:r>
          </a:p>
          <a:p>
            <a:pPr lvl="1"/>
            <a:r>
              <a:rPr lang="fi-FI" dirty="0" smtClean="0"/>
              <a:t>Kaikki osastot mukana</a:t>
            </a:r>
          </a:p>
          <a:p>
            <a:pPr lvl="1"/>
            <a:r>
              <a:rPr lang="fi-FI" dirty="0" smtClean="0"/>
              <a:t>Oppilaskirjastojen lainat pois</a:t>
            </a:r>
          </a:p>
          <a:p>
            <a:pPr lvl="1"/>
            <a:r>
              <a:rPr lang="fi-FI" dirty="0" smtClean="0"/>
              <a:t>Lainaajina asiakastyypit 1,4,6 eli ihmiset, kaukolainat sekä kotipalvelu</a:t>
            </a:r>
            <a:endParaRPr lang="fi-FI" dirty="0"/>
          </a:p>
          <a:p>
            <a:r>
              <a:rPr lang="fi-FI" dirty="0" smtClean="0"/>
              <a:t>Mallit</a:t>
            </a:r>
          </a:p>
          <a:p>
            <a:pPr lvl="1"/>
            <a:r>
              <a:rPr lang="fi-FI" dirty="0" smtClean="0"/>
              <a:t>Kielen mukaan</a:t>
            </a:r>
          </a:p>
          <a:p>
            <a:pPr lvl="1"/>
            <a:r>
              <a:rPr lang="fi-FI" dirty="0" smtClean="0"/>
              <a:t>Aineistoluokan mukaan</a:t>
            </a:r>
            <a:endParaRPr lang="fi-FI" dirty="0"/>
          </a:p>
        </p:txBody>
      </p:sp>
      <p:sp>
        <p:nvSpPr>
          <p:cNvPr id="4" name="Date Placeholder 3"/>
          <p:cNvSpPr>
            <a:spLocks noGrp="1"/>
          </p:cNvSpPr>
          <p:nvPr>
            <p:ph type="dt" sz="half" idx="10"/>
          </p:nvPr>
        </p:nvSpPr>
        <p:spPr/>
        <p:txBody>
          <a:bodyPr/>
          <a:lstStyle/>
          <a:p>
            <a:fld id="{E4CB75D0-3D4B-415B-9FD2-4527A1D594CA}"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485270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Lainaajien muiden kirjastojen käyttö</a:t>
            </a:r>
            <a:endParaRPr lang="fi-FI"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301" y="1600200"/>
            <a:ext cx="6891397" cy="4876800"/>
          </a:xfrm>
        </p:spPr>
      </p:pic>
      <p:sp>
        <p:nvSpPr>
          <p:cNvPr id="4" name="Date Placeholder 3"/>
          <p:cNvSpPr>
            <a:spLocks noGrp="1"/>
          </p:cNvSpPr>
          <p:nvPr>
            <p:ph type="dt" sz="half" idx="10"/>
          </p:nvPr>
        </p:nvSpPr>
        <p:spPr/>
        <p:txBody>
          <a:bodyPr/>
          <a:lstStyle/>
          <a:p>
            <a:fld id="{D30F1EBF-FD27-4E16-898D-3BF534768140}"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4248229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792080"/>
            <a:ext cx="2273368" cy="1261872"/>
          </a:xfrm>
        </p:spPr>
        <p:txBody>
          <a:bodyPr/>
          <a:lstStyle/>
          <a:p>
            <a:r>
              <a:rPr lang="fi-FI" sz="2000" dirty="0" smtClean="0"/>
              <a:t>Muualta materiaalia etsineiden lainaajien demografia</a:t>
            </a:r>
            <a:endParaRPr lang="fi-FI" sz="2000" dirty="0"/>
          </a:p>
        </p:txBody>
      </p:sp>
      <p:sp>
        <p:nvSpPr>
          <p:cNvPr id="8" name="Text Placeholder 7"/>
          <p:cNvSpPr>
            <a:spLocks noGrp="1"/>
          </p:cNvSpPr>
          <p:nvPr>
            <p:ph type="body" sz="half" idx="2"/>
          </p:nvPr>
        </p:nvSpPr>
        <p:spPr/>
        <p:txBody>
          <a:bodyPr/>
          <a:lstStyle/>
          <a:p>
            <a:r>
              <a:rPr lang="fi-FI" dirty="0" smtClean="0"/>
              <a:t>Lainaajista tiedetään sosiodemografia</a:t>
            </a:r>
          </a:p>
          <a:p>
            <a:endParaRPr lang="fi-FI" dirty="0"/>
          </a:p>
          <a:p>
            <a:r>
              <a:rPr lang="fi-FI" dirty="0" smtClean="0"/>
              <a:t>Millaisia olivat ne lainaajat jotka etsivät ruotsinkielistä materiaalia muualta kuin Nummen kirjaston valikoimista?</a:t>
            </a:r>
          </a:p>
          <a:p>
            <a:endParaRPr lang="fi-FI" dirty="0"/>
          </a:p>
          <a:p>
            <a:r>
              <a:rPr lang="fi-FI" dirty="0" smtClean="0"/>
              <a:t>Suurimmat ryhmät 30-49 vuotiaat naiset ja 7-14 vuotiaat tytöt.</a:t>
            </a:r>
          </a:p>
          <a:p>
            <a:endParaRPr lang="fi-FI" dirty="0"/>
          </a:p>
          <a:p>
            <a:r>
              <a:rPr lang="fi-FI" dirty="0" smtClean="0"/>
              <a:t>Mistä he voisivat olla kiinnostuneita?</a:t>
            </a:r>
            <a:endParaRPr lang="fi-FI" dirty="0"/>
          </a:p>
        </p:txBody>
      </p:sp>
      <p:sp>
        <p:nvSpPr>
          <p:cNvPr id="4" name="Date Placeholder 3"/>
          <p:cNvSpPr>
            <a:spLocks noGrp="1"/>
          </p:cNvSpPr>
          <p:nvPr>
            <p:ph type="dt" sz="half" idx="10"/>
          </p:nvPr>
        </p:nvSpPr>
        <p:spPr/>
        <p:txBody>
          <a:bodyPr/>
          <a:lstStyle/>
          <a:p>
            <a:fld id="{D30F1EBF-FD27-4E16-898D-3BF534768140}" type="datetime1">
              <a:rPr lang="fi-FI" smtClean="0"/>
              <a:t>22.12.2014</a:t>
            </a:fld>
            <a:endParaRPr lang="fi-FI"/>
          </a:p>
        </p:txBody>
      </p:sp>
      <p:sp>
        <p:nvSpPr>
          <p:cNvPr id="5" name="Footer Placeholder 4"/>
          <p:cNvSpPr>
            <a:spLocks noGrp="1"/>
          </p:cNvSpPr>
          <p:nvPr>
            <p:ph type="ftr" sz="quarter" idx="11"/>
          </p:nvPr>
        </p:nvSpPr>
        <p:spPr/>
        <p:txBody>
          <a:bodyPr/>
          <a:lstStyle/>
          <a:p>
            <a:r>
              <a:rPr lang="fi-FI" smtClean="0"/>
              <a:t>Gispositio Oy</a:t>
            </a:r>
            <a:endParaRPr lang="fi-FI"/>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3068960"/>
            <a:ext cx="4404089" cy="330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933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92080"/>
            <a:ext cx="2417384" cy="1261872"/>
          </a:xfrm>
        </p:spPr>
        <p:txBody>
          <a:bodyPr/>
          <a:lstStyle/>
          <a:p>
            <a:r>
              <a:rPr lang="fi-FI" sz="2000" dirty="0" smtClean="0"/>
              <a:t>Yleisimmin 7-14 vuotiaat tytöt ovat korostuneesti kiinnostuneita</a:t>
            </a:r>
            <a:endParaRPr lang="fi-FI" sz="2000" dirty="0"/>
          </a:p>
        </p:txBody>
      </p:sp>
      <p:sp>
        <p:nvSpPr>
          <p:cNvPr id="4" name="Text Placeholder 3"/>
          <p:cNvSpPr>
            <a:spLocks noGrp="1"/>
          </p:cNvSpPr>
          <p:nvPr>
            <p:ph type="body" sz="half" idx="2"/>
          </p:nvPr>
        </p:nvSpPr>
        <p:spPr/>
        <p:txBody>
          <a:bodyPr/>
          <a:lstStyle/>
          <a:p>
            <a:r>
              <a:rPr lang="fi-FI" dirty="0" smtClean="0"/>
              <a:t>Romaanit ja novellit</a:t>
            </a:r>
          </a:p>
          <a:p>
            <a:endParaRPr lang="fi-FI" dirty="0"/>
          </a:p>
          <a:p>
            <a:r>
              <a:rPr lang="fi-FI" dirty="0" smtClean="0"/>
              <a:t>Sadut</a:t>
            </a:r>
          </a:p>
          <a:p>
            <a:endParaRPr lang="fi-FI" dirty="0"/>
          </a:p>
          <a:p>
            <a:r>
              <a:rPr lang="fi-FI" dirty="0" smtClean="0"/>
              <a:t>Sarjakuvat</a:t>
            </a:r>
          </a:p>
          <a:p>
            <a:endParaRPr lang="fi-FI" dirty="0"/>
          </a:p>
          <a:p>
            <a:r>
              <a:rPr lang="fi-FI" dirty="0" smtClean="0"/>
              <a:t>Lemmikit</a:t>
            </a:r>
            <a:endParaRPr lang="fi-FI" dirty="0"/>
          </a:p>
        </p:txBody>
      </p:sp>
      <p:sp>
        <p:nvSpPr>
          <p:cNvPr id="5" name="Date Placeholder 4"/>
          <p:cNvSpPr>
            <a:spLocks noGrp="1"/>
          </p:cNvSpPr>
          <p:nvPr>
            <p:ph type="dt" sz="half" idx="10"/>
          </p:nvPr>
        </p:nvSpPr>
        <p:spPr/>
        <p:txBody>
          <a:bodyPr/>
          <a:lstStyle/>
          <a:p>
            <a:fld id="{F5E12942-17B4-40E9-BD12-90BA03564EE7}" type="datetime1">
              <a:rPr lang="fi-FI" smtClean="0"/>
              <a:t>22.12.2014</a:t>
            </a:fld>
            <a:endParaRPr lang="fi-FI"/>
          </a:p>
        </p:txBody>
      </p:sp>
      <p:sp>
        <p:nvSpPr>
          <p:cNvPr id="6" name="Footer Placeholder 5"/>
          <p:cNvSpPr>
            <a:spLocks noGrp="1"/>
          </p:cNvSpPr>
          <p:nvPr>
            <p:ph type="ftr" sz="quarter" idx="11"/>
          </p:nvPr>
        </p:nvSpPr>
        <p:spPr/>
        <p:txBody>
          <a:bodyPr/>
          <a:lstStyle/>
          <a:p>
            <a:r>
              <a:rPr lang="fi-FI" smtClean="0"/>
              <a:t>Gispositio Oy</a:t>
            </a:r>
            <a:endParaRPr lang="fi-FI"/>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41740"/>
            <a:ext cx="4392488" cy="681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169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92080"/>
            <a:ext cx="2417384" cy="1261872"/>
          </a:xfrm>
        </p:spPr>
        <p:txBody>
          <a:bodyPr/>
          <a:lstStyle/>
          <a:p>
            <a:r>
              <a:rPr lang="fi-FI" sz="2000" dirty="0"/>
              <a:t>Yleisimmin 30 – 49 vuotiaat naiset </a:t>
            </a:r>
            <a:r>
              <a:rPr lang="fi-FI" sz="2000" dirty="0" smtClean="0"/>
              <a:t>ovat </a:t>
            </a:r>
            <a:r>
              <a:rPr lang="fi-FI" sz="2000" dirty="0"/>
              <a:t>korostuneesti </a:t>
            </a:r>
            <a:r>
              <a:rPr lang="fi-FI" sz="2000" dirty="0" smtClean="0"/>
              <a:t>kiinnostuneita</a:t>
            </a:r>
            <a:endParaRPr lang="fi-FI" sz="2000" dirty="0"/>
          </a:p>
        </p:txBody>
      </p:sp>
      <p:sp>
        <p:nvSpPr>
          <p:cNvPr id="4" name="Text Placeholder 3"/>
          <p:cNvSpPr>
            <a:spLocks noGrp="1"/>
          </p:cNvSpPr>
          <p:nvPr>
            <p:ph type="body" sz="half" idx="2"/>
          </p:nvPr>
        </p:nvSpPr>
        <p:spPr/>
        <p:txBody>
          <a:bodyPr/>
          <a:lstStyle/>
          <a:p>
            <a:r>
              <a:rPr lang="fi-FI" dirty="0" smtClean="0"/>
              <a:t>Kuvakirjat</a:t>
            </a:r>
          </a:p>
          <a:p>
            <a:endParaRPr lang="fi-FI" dirty="0"/>
          </a:p>
          <a:p>
            <a:r>
              <a:rPr lang="fi-FI" dirty="0" smtClean="0"/>
              <a:t>Sadut</a:t>
            </a:r>
          </a:p>
          <a:p>
            <a:endParaRPr lang="fi-FI" dirty="0"/>
          </a:p>
          <a:p>
            <a:r>
              <a:rPr lang="fi-FI" dirty="0" smtClean="0"/>
              <a:t>Terveys ja kauneus</a:t>
            </a:r>
          </a:p>
          <a:p>
            <a:endParaRPr lang="fi-FI" dirty="0"/>
          </a:p>
          <a:p>
            <a:r>
              <a:rPr lang="fi-FI" dirty="0" smtClean="0"/>
              <a:t>Käsityöt ja harrastukset</a:t>
            </a:r>
            <a:endParaRPr lang="fi-FI" dirty="0"/>
          </a:p>
        </p:txBody>
      </p:sp>
      <p:sp>
        <p:nvSpPr>
          <p:cNvPr id="5" name="Date Placeholder 4"/>
          <p:cNvSpPr>
            <a:spLocks noGrp="1"/>
          </p:cNvSpPr>
          <p:nvPr>
            <p:ph type="dt" sz="half" idx="10"/>
          </p:nvPr>
        </p:nvSpPr>
        <p:spPr/>
        <p:txBody>
          <a:bodyPr/>
          <a:lstStyle/>
          <a:p>
            <a:fld id="{F5E12942-17B4-40E9-BD12-90BA03564EE7}" type="datetime1">
              <a:rPr lang="fi-FI" smtClean="0"/>
              <a:t>22.12.2014</a:t>
            </a:fld>
            <a:endParaRPr lang="fi-FI" dirty="0"/>
          </a:p>
        </p:txBody>
      </p:sp>
      <p:sp>
        <p:nvSpPr>
          <p:cNvPr id="6" name="Footer Placeholder 5"/>
          <p:cNvSpPr>
            <a:spLocks noGrp="1"/>
          </p:cNvSpPr>
          <p:nvPr>
            <p:ph type="ftr" sz="quarter" idx="11"/>
          </p:nvPr>
        </p:nvSpPr>
        <p:spPr/>
        <p:txBody>
          <a:bodyPr/>
          <a:lstStyle/>
          <a:p>
            <a:r>
              <a:rPr lang="fi-FI" smtClean="0"/>
              <a:t>Gispositio Oy</a:t>
            </a:r>
            <a:endParaRPr lang="fi-FI"/>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0"/>
            <a:ext cx="4392488" cy="681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725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2139696" cy="1261872"/>
          </a:xfrm>
        </p:spPr>
        <p:txBody>
          <a:bodyPr/>
          <a:lstStyle/>
          <a:p>
            <a:r>
              <a:rPr lang="fi-FI" sz="2000" dirty="0" smtClean="0"/>
              <a:t>Mitä muualta </a:t>
            </a:r>
            <a:r>
              <a:rPr lang="fi-FI" sz="2000" dirty="0"/>
              <a:t>materiaalia etsineiden lainaajien </a:t>
            </a:r>
            <a:r>
              <a:rPr lang="fi-FI" sz="2000" dirty="0" smtClean="0"/>
              <a:t>kassiin tarttui?</a:t>
            </a:r>
            <a:endParaRPr lang="fi-FI" sz="2000" dirty="0"/>
          </a:p>
        </p:txBody>
      </p:sp>
      <p:sp>
        <p:nvSpPr>
          <p:cNvPr id="4" name="Text Placeholder 3"/>
          <p:cNvSpPr>
            <a:spLocks noGrp="1"/>
          </p:cNvSpPr>
          <p:nvPr>
            <p:ph type="body" sz="half" idx="2"/>
          </p:nvPr>
        </p:nvSpPr>
        <p:spPr/>
        <p:txBody>
          <a:bodyPr/>
          <a:lstStyle/>
          <a:p>
            <a:r>
              <a:rPr lang="fi-FI" dirty="0" smtClean="0"/>
              <a:t>Kuvakirjoja</a:t>
            </a:r>
          </a:p>
          <a:p>
            <a:endParaRPr lang="fi-FI" dirty="0"/>
          </a:p>
          <a:p>
            <a:r>
              <a:rPr lang="fi-FI" dirty="0" smtClean="0"/>
              <a:t>Romaaneja ja novelleja</a:t>
            </a:r>
          </a:p>
          <a:p>
            <a:endParaRPr lang="fi-FI" dirty="0"/>
          </a:p>
          <a:p>
            <a:r>
              <a:rPr lang="fi-FI" dirty="0" smtClean="0"/>
              <a:t>Sarjakuvia</a:t>
            </a:r>
          </a:p>
          <a:p>
            <a:endParaRPr lang="fi-FI" dirty="0"/>
          </a:p>
          <a:p>
            <a:r>
              <a:rPr lang="fi-FI" dirty="0" smtClean="0"/>
              <a:t>Satuja</a:t>
            </a:r>
          </a:p>
        </p:txBody>
      </p:sp>
      <p:sp>
        <p:nvSpPr>
          <p:cNvPr id="5" name="Date Placeholder 4"/>
          <p:cNvSpPr>
            <a:spLocks noGrp="1"/>
          </p:cNvSpPr>
          <p:nvPr>
            <p:ph type="dt" sz="half" idx="10"/>
          </p:nvPr>
        </p:nvSpPr>
        <p:spPr/>
        <p:txBody>
          <a:bodyPr/>
          <a:lstStyle/>
          <a:p>
            <a:fld id="{F5E12942-17B4-40E9-BD12-90BA03564EE7}" type="datetime1">
              <a:rPr lang="fi-FI" smtClean="0"/>
              <a:t>22.12.2014</a:t>
            </a:fld>
            <a:endParaRPr lang="fi-FI"/>
          </a:p>
        </p:txBody>
      </p:sp>
      <p:sp>
        <p:nvSpPr>
          <p:cNvPr id="6" name="Footer Placeholder 5"/>
          <p:cNvSpPr>
            <a:spLocks noGrp="1"/>
          </p:cNvSpPr>
          <p:nvPr>
            <p:ph type="ftr" sz="quarter" idx="11"/>
          </p:nvPr>
        </p:nvSpPr>
        <p:spPr/>
        <p:txBody>
          <a:bodyPr/>
          <a:lstStyle/>
          <a:p>
            <a:r>
              <a:rPr lang="fi-FI" smtClean="0"/>
              <a:t>Gispositio Oy</a:t>
            </a:r>
            <a:endParaRPr lang="fi-FI"/>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3902" y="792163"/>
            <a:ext cx="2790796"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217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Mitkä kaunon aiheryhmät olivat ylikysytyimpiä Nummen valikoimassa?</a:t>
            </a:r>
            <a:endParaRPr lang="fi-FI" sz="2000" dirty="0"/>
          </a:p>
        </p:txBody>
      </p:sp>
      <p:sp>
        <p:nvSpPr>
          <p:cNvPr id="4" name="Text Placeholder 3"/>
          <p:cNvSpPr>
            <a:spLocks noGrp="1"/>
          </p:cNvSpPr>
          <p:nvPr>
            <p:ph type="body" sz="half" idx="2"/>
          </p:nvPr>
        </p:nvSpPr>
        <p:spPr/>
        <p:txBody>
          <a:bodyPr/>
          <a:lstStyle/>
          <a:p>
            <a:r>
              <a:rPr lang="fi-FI" dirty="0" smtClean="0"/>
              <a:t>Punainen palkki kertoo aineiston olleen kirjaston dominanssialueella ylikysyttyä. </a:t>
            </a:r>
          </a:p>
          <a:p>
            <a:endParaRPr lang="fi-FI" dirty="0"/>
          </a:p>
          <a:p>
            <a:r>
              <a:rPr lang="fi-FI" dirty="0" smtClean="0"/>
              <a:t>Kategorioihin kuuluvat</a:t>
            </a:r>
          </a:p>
          <a:p>
            <a:r>
              <a:rPr lang="fi-FI" dirty="0" smtClean="0"/>
              <a:t>Kuvakirjat</a:t>
            </a:r>
          </a:p>
          <a:p>
            <a:r>
              <a:rPr lang="fi-FI" dirty="0" smtClean="0"/>
              <a:t>Sadut</a:t>
            </a:r>
          </a:p>
          <a:p>
            <a:r>
              <a:rPr lang="fi-FI" dirty="0" smtClean="0"/>
              <a:t>Sarjakuvat</a:t>
            </a:r>
          </a:p>
          <a:p>
            <a:endParaRPr lang="fi-FI" dirty="0"/>
          </a:p>
          <a:p>
            <a:r>
              <a:rPr lang="fi-FI" dirty="0" smtClean="0"/>
              <a:t>Kroonisesti ylikysyttyä materiaalia useimmissa kirjastoissa</a:t>
            </a:r>
            <a:endParaRPr lang="fi-FI" dirty="0"/>
          </a:p>
        </p:txBody>
      </p:sp>
      <p:sp>
        <p:nvSpPr>
          <p:cNvPr id="5" name="Date Placeholder 4"/>
          <p:cNvSpPr>
            <a:spLocks noGrp="1"/>
          </p:cNvSpPr>
          <p:nvPr>
            <p:ph type="dt" sz="half" idx="10"/>
          </p:nvPr>
        </p:nvSpPr>
        <p:spPr/>
        <p:txBody>
          <a:bodyPr/>
          <a:lstStyle/>
          <a:p>
            <a:fld id="{F5E12942-17B4-40E9-BD12-90BA03564EE7}" type="datetime1">
              <a:rPr lang="fi-FI" smtClean="0"/>
              <a:t>22.12.2014</a:t>
            </a:fld>
            <a:endParaRPr lang="fi-FI"/>
          </a:p>
        </p:txBody>
      </p:sp>
      <p:sp>
        <p:nvSpPr>
          <p:cNvPr id="6" name="Footer Placeholder 5"/>
          <p:cNvSpPr>
            <a:spLocks noGrp="1"/>
          </p:cNvSpPr>
          <p:nvPr>
            <p:ph type="ftr" sz="quarter" idx="11"/>
          </p:nvPr>
        </p:nvSpPr>
        <p:spPr/>
        <p:txBody>
          <a:bodyPr/>
          <a:lstStyle/>
          <a:p>
            <a:r>
              <a:rPr lang="fi-FI" smtClean="0"/>
              <a:t>Gispositio Oy</a:t>
            </a:r>
            <a:endParaRPr lang="fi-FI"/>
          </a:p>
        </p:txBody>
      </p:sp>
      <p:pic>
        <p:nvPicPr>
          <p:cNvPr id="13314" name="Picture 2" descr="C:\Aineistosiirto\Aineistokansio\D&amp;B_uusi\KirjastoCase\Vaski2013\Aineisto_kevät_2014\Toimitus_25112014\graafit\Kauno_materiaali_eranto_ X.Nummen_kirjasto .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04664"/>
            <a:ext cx="4254219"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69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800" dirty="0" smtClean="0"/>
              <a:t>Miten paljon Nummen kirjasto korostaa haluttuja luokkia tarjonnassaan?</a:t>
            </a:r>
            <a:endParaRPr lang="fi-FI" sz="1800" dirty="0"/>
          </a:p>
        </p:txBody>
      </p:sp>
      <p:sp>
        <p:nvSpPr>
          <p:cNvPr id="4" name="Text Placeholder 3"/>
          <p:cNvSpPr>
            <a:spLocks noGrp="1"/>
          </p:cNvSpPr>
          <p:nvPr>
            <p:ph type="body" sz="half" idx="2"/>
          </p:nvPr>
        </p:nvSpPr>
        <p:spPr/>
        <p:txBody>
          <a:bodyPr>
            <a:normAutofit fontScale="92500" lnSpcReduction="20000"/>
          </a:bodyPr>
          <a:lstStyle/>
          <a:p>
            <a:r>
              <a:rPr lang="fi-FI" dirty="0" smtClean="0"/>
              <a:t>Oheisen graafin ajatuksena on kertoa miten paljon voimakkaammin tai vähemmin tutkittu kirjasto painottaa tarjontajakaumissaan eri aiheryhmiä/luokkia kuin Vaskialueen keskimääräinen tarjonta niitä painottaa. </a:t>
            </a:r>
          </a:p>
          <a:p>
            <a:endParaRPr lang="fi-FI" dirty="0"/>
          </a:p>
          <a:p>
            <a:r>
              <a:rPr lang="fi-FI" dirty="0" smtClean="0"/>
              <a:t>Kuvakirjojen osalta Nummen kirjasto panostaa niihin hieman voimakkaammin. </a:t>
            </a:r>
          </a:p>
          <a:p>
            <a:endParaRPr lang="fi-FI" dirty="0"/>
          </a:p>
          <a:p>
            <a:r>
              <a:rPr lang="fi-FI" dirty="0" smtClean="0"/>
              <a:t>Satuihin ja sarjakuviin vielä paremmin. </a:t>
            </a:r>
          </a:p>
          <a:p>
            <a:endParaRPr lang="fi-FI" dirty="0"/>
          </a:p>
          <a:p>
            <a:r>
              <a:rPr lang="fi-FI" dirty="0" smtClean="0"/>
              <a:t>Kuinka iso osa materiaalista on ruotsinkielistä?</a:t>
            </a:r>
            <a:endParaRPr lang="fi-FI" dirty="0"/>
          </a:p>
        </p:txBody>
      </p:sp>
      <p:sp>
        <p:nvSpPr>
          <p:cNvPr id="5" name="Date Placeholder 4"/>
          <p:cNvSpPr>
            <a:spLocks noGrp="1"/>
          </p:cNvSpPr>
          <p:nvPr>
            <p:ph type="dt" sz="half" idx="10"/>
          </p:nvPr>
        </p:nvSpPr>
        <p:spPr/>
        <p:txBody>
          <a:bodyPr/>
          <a:lstStyle/>
          <a:p>
            <a:fld id="{F5E12942-17B4-40E9-BD12-90BA03564EE7}" type="datetime1">
              <a:rPr lang="fi-FI" smtClean="0"/>
              <a:t>22.12.2014</a:t>
            </a:fld>
            <a:endParaRPr lang="fi-FI"/>
          </a:p>
        </p:txBody>
      </p:sp>
      <p:sp>
        <p:nvSpPr>
          <p:cNvPr id="6" name="Footer Placeholder 5"/>
          <p:cNvSpPr>
            <a:spLocks noGrp="1"/>
          </p:cNvSpPr>
          <p:nvPr>
            <p:ph type="ftr" sz="quarter" idx="11"/>
          </p:nvPr>
        </p:nvSpPr>
        <p:spPr/>
        <p:txBody>
          <a:bodyPr/>
          <a:lstStyle/>
          <a:p>
            <a:r>
              <a:rPr lang="fi-FI" smtClean="0"/>
              <a:t>Gispositio Oy</a:t>
            </a:r>
            <a:endParaRPr lang="fi-FI"/>
          </a:p>
        </p:txBody>
      </p:sp>
      <p:pic>
        <p:nvPicPr>
          <p:cNvPr id="14338" name="Picture 2" descr="C:\Aineistosiirto\Aineistokansio\D&amp;B_uusi\KirjastoCase\Vaski2013\Aineisto_kevät_2014\Toimitus_25112014\graafit_tarjonta_dot\Tarjonta_pistegraafiX.Nummen_kirjasto.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0280" y="980728"/>
            <a:ext cx="6248694" cy="51125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347864" y="4293096"/>
            <a:ext cx="5688632"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p:cNvSpPr/>
          <p:nvPr/>
        </p:nvSpPr>
        <p:spPr>
          <a:xfrm>
            <a:off x="3328927" y="2276872"/>
            <a:ext cx="5688632"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594233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sz="1800" dirty="0" smtClean="0"/>
              <a:t>Kokoelman tuoreus</a:t>
            </a:r>
            <a:endParaRPr lang="fi-FI" sz="1800" dirty="0"/>
          </a:p>
        </p:txBody>
      </p:sp>
      <p:sp>
        <p:nvSpPr>
          <p:cNvPr id="5" name="Text Placeholder 4"/>
          <p:cNvSpPr>
            <a:spLocks noGrp="1"/>
          </p:cNvSpPr>
          <p:nvPr>
            <p:ph type="body" sz="half" idx="2"/>
          </p:nvPr>
        </p:nvSpPr>
        <p:spPr/>
        <p:txBody>
          <a:bodyPr>
            <a:normAutofit/>
          </a:bodyPr>
          <a:lstStyle/>
          <a:p>
            <a:r>
              <a:rPr lang="fi-FI" dirty="0" smtClean="0"/>
              <a:t>Aineisto kertoo kunkin kirjaston hyllyssä olevan kokoelman keskimääräisen julkaisuvuoden</a:t>
            </a:r>
          </a:p>
          <a:p>
            <a:endParaRPr lang="fi-FI"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8697" y="1559248"/>
            <a:ext cx="6305303" cy="4462040"/>
          </a:xfrm>
        </p:spPr>
      </p:pic>
      <p:sp>
        <p:nvSpPr>
          <p:cNvPr id="6" name="Date Placeholder 5"/>
          <p:cNvSpPr>
            <a:spLocks noGrp="1"/>
          </p:cNvSpPr>
          <p:nvPr>
            <p:ph type="dt" sz="half" idx="10"/>
          </p:nvPr>
        </p:nvSpPr>
        <p:spPr/>
        <p:txBody>
          <a:bodyPr/>
          <a:lstStyle/>
          <a:p>
            <a:fld id="{98B9BE7F-B583-40FC-8109-25CBB0BD9B0A}" type="datetime1">
              <a:rPr lang="fi-FI" smtClean="0"/>
              <a:t>22.12.2014</a:t>
            </a:fld>
            <a:endParaRPr lang="fi-FI"/>
          </a:p>
        </p:txBody>
      </p:sp>
      <p:sp>
        <p:nvSpPr>
          <p:cNvPr id="7" name="Footer Placeholder 6"/>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2001013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sz="1800" dirty="0" smtClean="0"/>
              <a:t>Kirjaston paikallinen vahvuus</a:t>
            </a:r>
            <a:endParaRPr lang="fi-FI" sz="1800" dirty="0"/>
          </a:p>
        </p:txBody>
      </p:sp>
      <p:sp>
        <p:nvSpPr>
          <p:cNvPr id="5" name="Text Placeholder 4"/>
          <p:cNvSpPr>
            <a:spLocks noGrp="1"/>
          </p:cNvSpPr>
          <p:nvPr>
            <p:ph type="body" sz="half" idx="2"/>
          </p:nvPr>
        </p:nvSpPr>
        <p:spPr/>
        <p:txBody>
          <a:bodyPr>
            <a:normAutofit/>
          </a:bodyPr>
          <a:lstStyle/>
          <a:p>
            <a:endParaRPr lang="fi-FI" dirty="0"/>
          </a:p>
          <a:p>
            <a:r>
              <a:rPr lang="fi-FI" dirty="0" smtClean="0"/>
              <a:t>Voidaan laskea se osuus lainoista joka kaikista dominanssialueen lainoista suuntautuu paikalliseen kirjastoon </a:t>
            </a:r>
          </a:p>
          <a:p>
            <a:r>
              <a:rPr lang="fi-FI" dirty="0" smtClean="0">
                <a:sym typeface="Wingdings" panose="05000000000000000000" pitchFamily="2" charset="2"/>
              </a:rPr>
              <a:t> Siten luku kuvaa paikalliskirjaston vetovoiman vahvuutta omalla alueellaan. </a:t>
            </a:r>
          </a:p>
          <a:p>
            <a:endParaRPr lang="fi-FI" dirty="0">
              <a:sym typeface="Wingdings" panose="05000000000000000000" pitchFamily="2" charset="2"/>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8697" y="1559248"/>
            <a:ext cx="6305303" cy="4462040"/>
          </a:xfrm>
        </p:spPr>
      </p:pic>
      <p:sp>
        <p:nvSpPr>
          <p:cNvPr id="6" name="Date Placeholder 5"/>
          <p:cNvSpPr>
            <a:spLocks noGrp="1"/>
          </p:cNvSpPr>
          <p:nvPr>
            <p:ph type="dt" sz="half" idx="10"/>
          </p:nvPr>
        </p:nvSpPr>
        <p:spPr/>
        <p:txBody>
          <a:bodyPr/>
          <a:lstStyle/>
          <a:p>
            <a:fld id="{A0EF1671-007F-4F82-856E-A083EE012BDE}" type="datetime1">
              <a:rPr lang="fi-FI" smtClean="0"/>
              <a:t>22.12.2014</a:t>
            </a:fld>
            <a:endParaRPr lang="fi-FI"/>
          </a:p>
        </p:txBody>
      </p:sp>
      <p:sp>
        <p:nvSpPr>
          <p:cNvPr id="7" name="Footer Placeholder 6"/>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1591170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sz="1800" dirty="0" smtClean="0"/>
              <a:t>Kirjaston paikallinen vahvuus</a:t>
            </a:r>
            <a:endParaRPr lang="fi-FI" sz="1800" dirty="0"/>
          </a:p>
        </p:txBody>
      </p:sp>
      <p:sp>
        <p:nvSpPr>
          <p:cNvPr id="5" name="Text Placeholder 4"/>
          <p:cNvSpPr>
            <a:spLocks noGrp="1"/>
          </p:cNvSpPr>
          <p:nvPr>
            <p:ph type="body" sz="half" idx="2"/>
          </p:nvPr>
        </p:nvSpPr>
        <p:spPr/>
        <p:txBody>
          <a:bodyPr>
            <a:normAutofit/>
          </a:bodyPr>
          <a:lstStyle/>
          <a:p>
            <a:endParaRPr lang="fi-FI" dirty="0"/>
          </a:p>
          <a:p>
            <a:r>
              <a:rPr lang="fi-FI" dirty="0" smtClean="0"/>
              <a:t>Voidaan laskea se osuus lainoista joka kaikista dominanssialueen lainoista suuntautuu paikalliseen kirjastoon </a:t>
            </a:r>
          </a:p>
          <a:p>
            <a:r>
              <a:rPr lang="fi-FI" dirty="0" smtClean="0">
                <a:sym typeface="Wingdings" panose="05000000000000000000" pitchFamily="2" charset="2"/>
              </a:rPr>
              <a:t> Siten luku kuvaa paikalliskirjaston vetovoiman vahvuutta omalla alueellaan. </a:t>
            </a:r>
          </a:p>
          <a:p>
            <a:endParaRPr lang="fi-FI" dirty="0">
              <a:sym typeface="Wingdings" panose="05000000000000000000" pitchFamily="2" charset="2"/>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559247"/>
            <a:ext cx="6305303" cy="4462041"/>
          </a:xfrm>
        </p:spPr>
      </p:pic>
      <p:sp>
        <p:nvSpPr>
          <p:cNvPr id="7" name="Date Placeholder 6"/>
          <p:cNvSpPr>
            <a:spLocks noGrp="1"/>
          </p:cNvSpPr>
          <p:nvPr>
            <p:ph type="dt" sz="half" idx="10"/>
          </p:nvPr>
        </p:nvSpPr>
        <p:spPr/>
        <p:txBody>
          <a:bodyPr/>
          <a:lstStyle/>
          <a:p>
            <a:fld id="{D952EA34-7EEF-4C82-AE84-51C2A10422AB}" type="datetime1">
              <a:rPr lang="fi-FI" smtClean="0"/>
              <a:t>22.12.2014</a:t>
            </a:fld>
            <a:endParaRPr lang="fi-FI"/>
          </a:p>
        </p:txBody>
      </p:sp>
      <p:sp>
        <p:nvSpPr>
          <p:cNvPr id="8" name="Footer Placeholder 7"/>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33104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sz="1800" dirty="0" smtClean="0"/>
              <a:t>Kokoelman tuoreus vs. Kirjaston paikallinen vahvuus</a:t>
            </a:r>
            <a:endParaRPr lang="fi-FI" sz="1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6048" y="1661159"/>
            <a:ext cx="6267952" cy="502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half" idx="2"/>
          </p:nvPr>
        </p:nvSpPr>
        <p:spPr/>
        <p:txBody>
          <a:bodyPr>
            <a:normAutofit fontScale="92500" lnSpcReduction="20000"/>
          </a:bodyPr>
          <a:lstStyle/>
          <a:p>
            <a:r>
              <a:rPr lang="fi-FI" dirty="0" smtClean="0"/>
              <a:t>Aineisto kertoo kunkin kirjaston hyllyssä olevan kokoelman keskimääräisen julkaisuvuoden.</a:t>
            </a:r>
          </a:p>
          <a:p>
            <a:endParaRPr lang="fi-FI" dirty="0"/>
          </a:p>
          <a:p>
            <a:r>
              <a:rPr lang="fi-FI" dirty="0" smtClean="0"/>
              <a:t>Voidaan laskea se osuus lainoista joka kaikista dominanssialueen lainoista suuntautuu paikalliseen kirjastoon </a:t>
            </a:r>
          </a:p>
          <a:p>
            <a:r>
              <a:rPr lang="fi-FI" dirty="0" smtClean="0">
                <a:sym typeface="Wingdings" panose="05000000000000000000" pitchFamily="2" charset="2"/>
              </a:rPr>
              <a:t> Siten luku kuvaa paikalliskirjaston vetovoiman vahvuutta omalla alueellaan. </a:t>
            </a:r>
          </a:p>
          <a:p>
            <a:endParaRPr lang="fi-FI" dirty="0">
              <a:sym typeface="Wingdings" panose="05000000000000000000" pitchFamily="2" charset="2"/>
            </a:endParaRPr>
          </a:p>
          <a:p>
            <a:r>
              <a:rPr lang="fi-FI" dirty="0" smtClean="0">
                <a:sym typeface="Wingdings" panose="05000000000000000000" pitchFamily="2" charset="2"/>
              </a:rPr>
              <a:t>Näiden välillä näyttää vallitsevan laskeva trendi: Mitä tuoreempi / ohuempi kokoelma, sitä enemmän asiointivirrat menevät jonnekin muualle kuin paikalliseen kirjastoon.</a:t>
            </a:r>
            <a:endParaRPr lang="fi-FI" dirty="0"/>
          </a:p>
        </p:txBody>
      </p:sp>
      <p:sp>
        <p:nvSpPr>
          <p:cNvPr id="6" name="Date Placeholder 5"/>
          <p:cNvSpPr>
            <a:spLocks noGrp="1"/>
          </p:cNvSpPr>
          <p:nvPr>
            <p:ph type="dt" sz="half" idx="10"/>
          </p:nvPr>
        </p:nvSpPr>
        <p:spPr/>
        <p:txBody>
          <a:bodyPr/>
          <a:lstStyle/>
          <a:p>
            <a:fld id="{89017F15-97E5-48FA-8251-79B9129D2198}" type="datetime1">
              <a:rPr lang="fi-FI" smtClean="0"/>
              <a:t>22.12.2014</a:t>
            </a:fld>
            <a:endParaRPr lang="fi-FI"/>
          </a:p>
        </p:txBody>
      </p:sp>
      <p:sp>
        <p:nvSpPr>
          <p:cNvPr id="7" name="Footer Placeholder 6"/>
          <p:cNvSpPr>
            <a:spLocks noGrp="1"/>
          </p:cNvSpPr>
          <p:nvPr>
            <p:ph type="ftr" sz="quarter" idx="11"/>
          </p:nvPr>
        </p:nvSpPr>
        <p:spPr/>
        <p:txBody>
          <a:bodyPr/>
          <a:lstStyle/>
          <a:p>
            <a:r>
              <a:rPr lang="fi-FI" smtClean="0"/>
              <a:t>Gispositio Oy</a:t>
            </a:r>
            <a:endParaRPr lang="fi-FI"/>
          </a:p>
        </p:txBody>
      </p:sp>
    </p:spTree>
    <p:extLst>
      <p:ext uri="{BB962C8B-B14F-4D97-AF65-F5344CB8AC3E}">
        <p14:creationId xmlns:p14="http://schemas.microsoft.com/office/powerpoint/2010/main" val="504497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sz="1800" dirty="0" smtClean="0"/>
              <a:t>Kokoelman tuoreus vs. Kirjaston paikallinen vahvuus</a:t>
            </a:r>
            <a:endParaRPr lang="fi-FI" sz="1800" dirty="0"/>
          </a:p>
        </p:txBody>
      </p:sp>
      <p:sp>
        <p:nvSpPr>
          <p:cNvPr id="5" name="Text Placeholder 4"/>
          <p:cNvSpPr>
            <a:spLocks noGrp="1"/>
          </p:cNvSpPr>
          <p:nvPr>
            <p:ph type="body" sz="half" idx="2"/>
          </p:nvPr>
        </p:nvSpPr>
        <p:spPr/>
        <p:txBody>
          <a:bodyPr>
            <a:normAutofit fontScale="92500" lnSpcReduction="20000"/>
          </a:bodyPr>
          <a:lstStyle/>
          <a:p>
            <a:r>
              <a:rPr lang="fi-FI" dirty="0" smtClean="0"/>
              <a:t>Aineisto kertoo kunkin kirjaston hyllyssä olevan kokoelman keskimääräisen julkaisuvuoden.</a:t>
            </a:r>
          </a:p>
          <a:p>
            <a:endParaRPr lang="fi-FI" dirty="0"/>
          </a:p>
          <a:p>
            <a:r>
              <a:rPr lang="fi-FI" dirty="0" smtClean="0"/>
              <a:t>Voidaan laskea se osuus lainoista joka kaikista dominanssialueen lainoista suuntautuu paikalliseen kirjastoon </a:t>
            </a:r>
          </a:p>
          <a:p>
            <a:r>
              <a:rPr lang="fi-FI" dirty="0" smtClean="0">
                <a:sym typeface="Wingdings" panose="05000000000000000000" pitchFamily="2" charset="2"/>
              </a:rPr>
              <a:t> Siten luku kuvaa paikalliskirjaston vetovoiman vahvuutta omalla alueellaan. </a:t>
            </a:r>
          </a:p>
          <a:p>
            <a:endParaRPr lang="fi-FI" dirty="0">
              <a:sym typeface="Wingdings" panose="05000000000000000000" pitchFamily="2" charset="2"/>
            </a:endParaRPr>
          </a:p>
          <a:p>
            <a:r>
              <a:rPr lang="fi-FI" dirty="0" smtClean="0">
                <a:sym typeface="Wingdings" panose="05000000000000000000" pitchFamily="2" charset="2"/>
              </a:rPr>
              <a:t>Näiden välillä näyttää vallitsevan laskeva trendi: Mitä tuoreempi / ohuempi kokoelma, sitä enemmän asiointivirrat menevät jonnekin muualle kuin paikalliseen kirjastoon.</a:t>
            </a:r>
            <a:endParaRPr lang="fi-FI" dirty="0"/>
          </a:p>
        </p:txBody>
      </p:sp>
      <p:sp>
        <p:nvSpPr>
          <p:cNvPr id="6" name="Date Placeholder 5"/>
          <p:cNvSpPr>
            <a:spLocks noGrp="1"/>
          </p:cNvSpPr>
          <p:nvPr>
            <p:ph type="dt" sz="half" idx="10"/>
          </p:nvPr>
        </p:nvSpPr>
        <p:spPr/>
        <p:txBody>
          <a:bodyPr/>
          <a:lstStyle/>
          <a:p>
            <a:fld id="{89017F15-97E5-48FA-8251-79B9129D2198}" type="datetime1">
              <a:rPr lang="fi-FI" smtClean="0"/>
              <a:t>22.12.2014</a:t>
            </a:fld>
            <a:endParaRPr lang="fi-FI"/>
          </a:p>
        </p:txBody>
      </p:sp>
      <p:sp>
        <p:nvSpPr>
          <p:cNvPr id="7" name="Footer Placeholder 6"/>
          <p:cNvSpPr>
            <a:spLocks noGrp="1"/>
          </p:cNvSpPr>
          <p:nvPr>
            <p:ph type="ftr" sz="quarter" idx="11"/>
          </p:nvPr>
        </p:nvSpPr>
        <p:spPr/>
        <p:txBody>
          <a:bodyPr/>
          <a:lstStyle/>
          <a:p>
            <a:r>
              <a:rPr lang="fi-FI" smtClean="0"/>
              <a:t>Gispositio Oy</a:t>
            </a:r>
            <a:endParaRPr lang="fi-FI"/>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645920"/>
            <a:ext cx="6300192" cy="505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630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Aineiston lukumäärät julkaisuvuoden mukaan</a:t>
            </a:r>
            <a:endParaRPr lang="fi-FI" dirty="0"/>
          </a:p>
        </p:txBody>
      </p:sp>
      <p:sp>
        <p:nvSpPr>
          <p:cNvPr id="4" name="Text Placeholder 3"/>
          <p:cNvSpPr>
            <a:spLocks noGrp="1"/>
          </p:cNvSpPr>
          <p:nvPr>
            <p:ph type="body" sz="half" idx="2"/>
          </p:nvPr>
        </p:nvSpPr>
        <p:spPr/>
        <p:txBody>
          <a:bodyPr>
            <a:normAutofit fontScale="92500" lnSpcReduction="10000"/>
          </a:bodyPr>
          <a:lstStyle/>
          <a:p>
            <a:r>
              <a:rPr lang="fi-FI" dirty="0" smtClean="0"/>
              <a:t>Hyllykokoelma kertoo lukumäärän kunakin vuonna julkaistusta kirjallisuudesta</a:t>
            </a:r>
          </a:p>
          <a:p>
            <a:endParaRPr lang="fi-FI" dirty="0"/>
          </a:p>
          <a:p>
            <a:r>
              <a:rPr lang="fi-FI" dirty="0" smtClean="0"/>
              <a:t>Lainattu omistavasta </a:t>
            </a:r>
            <a:r>
              <a:rPr lang="fi-FI" dirty="0" smtClean="0">
                <a:sym typeface="Wingdings" panose="05000000000000000000" pitchFamily="2" charset="2"/>
              </a:rPr>
              <a:t> omistava kirjasto myös uloslainauspaikkana</a:t>
            </a:r>
          </a:p>
          <a:p>
            <a:endParaRPr lang="fi-FI" dirty="0">
              <a:sym typeface="Wingdings" panose="05000000000000000000" pitchFamily="2" charset="2"/>
            </a:endParaRPr>
          </a:p>
          <a:p>
            <a:r>
              <a:rPr lang="fi-FI" dirty="0" smtClean="0">
                <a:sym typeface="Wingdings" panose="05000000000000000000" pitchFamily="2" charset="2"/>
              </a:rPr>
              <a:t>Lähetetty  uloslainauspaikka eri kuin niteen omistava kirjasto</a:t>
            </a:r>
          </a:p>
          <a:p>
            <a:endParaRPr lang="fi-FI" dirty="0">
              <a:sym typeface="Wingdings" panose="05000000000000000000" pitchFamily="2" charset="2"/>
            </a:endParaRPr>
          </a:p>
          <a:p>
            <a:r>
              <a:rPr lang="fi-FI" dirty="0" smtClean="0">
                <a:sym typeface="Wingdings" panose="05000000000000000000" pitchFamily="2" charset="2"/>
              </a:rPr>
              <a:t>HaettuToisaalta  uloslainauspaikka eri kuin lainaajan asuinpaikan mukainen dominoiva kirjasto</a:t>
            </a:r>
          </a:p>
          <a:p>
            <a:endParaRPr lang="fi-FI" dirty="0">
              <a:sym typeface="Wingdings" panose="05000000000000000000" pitchFamily="2" charset="2"/>
            </a:endParaRPr>
          </a:p>
          <a:p>
            <a:r>
              <a:rPr lang="fi-FI" dirty="0" smtClean="0">
                <a:sym typeface="Wingdings" panose="05000000000000000000" pitchFamily="2" charset="2"/>
              </a:rPr>
              <a:t> </a:t>
            </a:r>
            <a:endParaRPr lang="fi-FI" dirty="0"/>
          </a:p>
        </p:txBody>
      </p:sp>
      <p:sp>
        <p:nvSpPr>
          <p:cNvPr id="5" name="Date Placeholder 4"/>
          <p:cNvSpPr>
            <a:spLocks noGrp="1"/>
          </p:cNvSpPr>
          <p:nvPr>
            <p:ph type="dt" sz="half" idx="10"/>
          </p:nvPr>
        </p:nvSpPr>
        <p:spPr/>
        <p:txBody>
          <a:bodyPr/>
          <a:lstStyle/>
          <a:p>
            <a:fld id="{F5E12942-17B4-40E9-BD12-90BA03564EE7}" type="datetime1">
              <a:rPr lang="fi-FI" smtClean="0"/>
              <a:t>22.12.2014</a:t>
            </a:fld>
            <a:endParaRPr lang="fi-FI"/>
          </a:p>
        </p:txBody>
      </p:sp>
      <p:sp>
        <p:nvSpPr>
          <p:cNvPr id="6" name="Footer Placeholder 5"/>
          <p:cNvSpPr>
            <a:spLocks noGrp="1"/>
          </p:cNvSpPr>
          <p:nvPr>
            <p:ph type="ftr" sz="quarter" idx="11"/>
          </p:nvPr>
        </p:nvSpPr>
        <p:spPr/>
        <p:txBody>
          <a:bodyPr/>
          <a:lstStyle/>
          <a:p>
            <a:r>
              <a:rPr lang="fi-FI" smtClean="0"/>
              <a:t>Gispositio Oy</a:t>
            </a:r>
            <a:endParaRPr lang="fi-FI"/>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2132856"/>
            <a:ext cx="5715000" cy="415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774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800" dirty="0" smtClean="0"/>
              <a:t>Julkaisuvuosittaiset osuudet lainausmuodoittain</a:t>
            </a:r>
            <a:endParaRPr lang="fi-FI" sz="1800" dirty="0"/>
          </a:p>
        </p:txBody>
      </p:sp>
      <p:sp>
        <p:nvSpPr>
          <p:cNvPr id="4" name="Text Placeholder 3"/>
          <p:cNvSpPr>
            <a:spLocks noGrp="1"/>
          </p:cNvSpPr>
          <p:nvPr>
            <p:ph type="body" sz="half" idx="2"/>
          </p:nvPr>
        </p:nvSpPr>
        <p:spPr>
          <a:xfrm>
            <a:off x="395536" y="2130552"/>
            <a:ext cx="2201361" cy="4394792"/>
          </a:xfrm>
        </p:spPr>
        <p:txBody>
          <a:bodyPr>
            <a:normAutofit fontScale="85000" lnSpcReduction="20000"/>
          </a:bodyPr>
          <a:lstStyle/>
          <a:p>
            <a:r>
              <a:rPr lang="fi-FI" dirty="0" smtClean="0"/>
              <a:t>Taulukko kertoo miten monta % kunkin julkaisuvuoden kirjallisuus edustaa  lainausmuodon kaikkina vuosina julkaistuista lainoista.   </a:t>
            </a:r>
          </a:p>
          <a:p>
            <a:endParaRPr lang="fi-FI" dirty="0"/>
          </a:p>
          <a:p>
            <a:r>
              <a:rPr lang="fi-FI" dirty="0" smtClean="0"/>
              <a:t>Vuodesta 2001 vuoteen 2014 oleva hyllykokoelma edustaa 59,56% koko hyllykokoelmasta. </a:t>
            </a:r>
          </a:p>
          <a:p>
            <a:endParaRPr lang="fi-FI" dirty="0"/>
          </a:p>
          <a:p>
            <a:r>
              <a:rPr lang="fi-FI" dirty="0" smtClean="0"/>
              <a:t>Omistavasta kirjastosta sekä lainaajien itse muualta hakeman kirjallisuuden osuus kehittyy vuosittain samaa tahtia. </a:t>
            </a:r>
          </a:p>
          <a:p>
            <a:endParaRPr lang="fi-FI" dirty="0"/>
          </a:p>
          <a:p>
            <a:r>
              <a:rPr lang="fi-FI" dirty="0" smtClean="0"/>
              <a:t>Kirjastojen käyttäjille lähettämä aineisto painottuu selvemmin viimeisimpiin julkaisuvuosiin.</a:t>
            </a:r>
          </a:p>
          <a:p>
            <a:endParaRPr lang="fi-FI" dirty="0"/>
          </a:p>
          <a:p>
            <a:r>
              <a:rPr lang="fi-FI" dirty="0" smtClean="0"/>
              <a:t>Aineistosta voidaan muodostaa selkeä kuva lähetettävän aineiston painottumisesta kahteen viimeiseen julkaisuvuoteen.</a:t>
            </a:r>
            <a:endParaRPr lang="fi-FI" dirty="0"/>
          </a:p>
        </p:txBody>
      </p:sp>
      <p:sp>
        <p:nvSpPr>
          <p:cNvPr id="5" name="Date Placeholder 4"/>
          <p:cNvSpPr>
            <a:spLocks noGrp="1"/>
          </p:cNvSpPr>
          <p:nvPr>
            <p:ph type="dt" sz="half" idx="10"/>
          </p:nvPr>
        </p:nvSpPr>
        <p:spPr/>
        <p:txBody>
          <a:bodyPr/>
          <a:lstStyle/>
          <a:p>
            <a:fld id="{F5E12942-17B4-40E9-BD12-90BA03564EE7}" type="datetime1">
              <a:rPr lang="fi-FI" smtClean="0"/>
              <a:t>22.12.2014</a:t>
            </a:fld>
            <a:endParaRPr lang="fi-FI"/>
          </a:p>
        </p:txBody>
      </p:sp>
      <p:sp>
        <p:nvSpPr>
          <p:cNvPr id="6" name="Footer Placeholder 5"/>
          <p:cNvSpPr>
            <a:spLocks noGrp="1"/>
          </p:cNvSpPr>
          <p:nvPr>
            <p:ph type="ftr" sz="quarter" idx="11"/>
          </p:nvPr>
        </p:nvSpPr>
        <p:spPr/>
        <p:txBody>
          <a:bodyPr/>
          <a:lstStyle/>
          <a:p>
            <a:r>
              <a:rPr lang="fi-FI" smtClean="0"/>
              <a:t>Gispositio Oy</a:t>
            </a:r>
            <a:endParaRPr lang="fi-FI"/>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1916832"/>
            <a:ext cx="5715000" cy="450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3113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2200</TotalTime>
  <Words>955</Words>
  <Application>Microsoft Office PowerPoint</Application>
  <PresentationFormat>Näytössä katseltava diaesitys (4:3)</PresentationFormat>
  <Paragraphs>206</Paragraphs>
  <Slides>26</Slides>
  <Notes>0</Notes>
  <HiddenSlides>0</HiddenSlides>
  <MMClips>0</MMClips>
  <ScaleCrop>false</ScaleCrop>
  <HeadingPairs>
    <vt:vector size="4" baseType="variant">
      <vt:variant>
        <vt:lpstr>Teema</vt:lpstr>
      </vt:variant>
      <vt:variant>
        <vt:i4>1</vt:i4>
      </vt:variant>
      <vt:variant>
        <vt:lpstr>Dian otsikot</vt:lpstr>
      </vt:variant>
      <vt:variant>
        <vt:i4>26</vt:i4>
      </vt:variant>
    </vt:vector>
  </HeadingPairs>
  <TitlesOfParts>
    <vt:vector size="27" baseType="lpstr">
      <vt:lpstr>Clarity</vt:lpstr>
      <vt:lpstr>Kysyntä vs. tarjonta</vt:lpstr>
      <vt:lpstr>Aineistot</vt:lpstr>
      <vt:lpstr>Kokoelman tuoreus</vt:lpstr>
      <vt:lpstr>Kirjaston paikallinen vahvuus</vt:lpstr>
      <vt:lpstr>Kirjaston paikallinen vahvuus</vt:lpstr>
      <vt:lpstr>Kokoelman tuoreus vs. Kirjaston paikallinen vahvuus</vt:lpstr>
      <vt:lpstr>Kokoelman tuoreus vs. Kirjaston paikallinen vahvuus</vt:lpstr>
      <vt:lpstr>Aineiston lukumäärät julkaisuvuoden mukaan</vt:lpstr>
      <vt:lpstr>Julkaisuvuosittaiset osuudet lainausmuodoittain</vt:lpstr>
      <vt:lpstr>Kokoelman tuoreus vs. Kirjaston paikallinen vahvuus: ennen vuotta 2013 julkaistu kirjallisuus</vt:lpstr>
      <vt:lpstr>Kokoelman tuoreus vs. Dominassialueelta ulos suuntautuvien lainojen osuus kaikista dominanssialueen lainoista</vt:lpstr>
      <vt:lpstr>Kirjastojen asiointimuotojen keskimääräiset julkaisuvuodet valikoimakoon mukaan ryhmiteltynä</vt:lpstr>
      <vt:lpstr>Kysynnän ja tarjonnan epätasapainot: esimerkkinä kieli</vt:lpstr>
      <vt:lpstr>Kysynnän ja tarjonnan epätasapainot: esimerkkinä kieli</vt:lpstr>
      <vt:lpstr>Ruotsinkielisen kirjallisuuden kysyntä</vt:lpstr>
      <vt:lpstr>Ruotsinkielisen kirjallisuuden tarjonta</vt:lpstr>
      <vt:lpstr>Ruotsinkielisen kirjallisuuden kiertoprosentti</vt:lpstr>
      <vt:lpstr>Ruotsinkielisen kirjallisuuden kiertoprosentti</vt:lpstr>
      <vt:lpstr>Lähetykset muista kirjastoista</vt:lpstr>
      <vt:lpstr>Lainaajien muiden kirjastojen käyttö</vt:lpstr>
      <vt:lpstr>Muualta materiaalia etsineiden lainaajien demografia</vt:lpstr>
      <vt:lpstr>Yleisimmin 7-14 vuotiaat tytöt ovat korostuneesti kiinnostuneita</vt:lpstr>
      <vt:lpstr>Yleisimmin 30 – 49 vuotiaat naiset ovat korostuneesti kiinnostuneita</vt:lpstr>
      <vt:lpstr>Mitä muualta materiaalia etsineiden lainaajien kassiin tarttui?</vt:lpstr>
      <vt:lpstr>Mitkä kaunon aiheryhmät olivat ylikysytyimpiä Nummen valikoimassa?</vt:lpstr>
      <vt:lpstr>Miten paljon Nummen kirjasto korostaa haluttuja luokkia tarjonnassaan?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Jaani</dc:creator>
  <cp:lastModifiedBy>Varila Kalle</cp:lastModifiedBy>
  <cp:revision>41</cp:revision>
  <dcterms:created xsi:type="dcterms:W3CDTF">2014-11-24T08:28:15Z</dcterms:created>
  <dcterms:modified xsi:type="dcterms:W3CDTF">2014-12-22T09:08:41Z</dcterms:modified>
</cp:coreProperties>
</file>