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39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23.11.2014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23.11.2014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23.11.2014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23.11.2014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Velkuan</a:t>
            </a:r>
            <a:r>
              <a:rPr lang="fi-FI" dirty="0" smtClean="0"/>
              <a:t> 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23.11.2014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045" name="Content Placeholder 104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7589"/>
            <a:ext cx="6891397" cy="4876800"/>
          </a:xfrm>
        </p:spPr>
      </p:pic>
      <p:pic>
        <p:nvPicPr>
          <p:cNvPr id="1046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2069" name="Content Placeholder 206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2070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132856"/>
            <a:ext cx="17303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8" name="Content Placeholder 3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7" name="Content Placeholder 3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mikä on </a:t>
            </a:r>
            <a:r>
              <a:rPr lang="fi-FI" dirty="0" smtClean="0"/>
              <a:t>Vaski-alueen </a:t>
            </a:r>
            <a:r>
              <a:rPr lang="fi-FI" dirty="0"/>
              <a:t>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</a:t>
            </a:r>
            <a:r>
              <a:rPr lang="fi-FI" dirty="0"/>
              <a:t>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</a:t>
            </a:r>
            <a:r>
              <a:rPr lang="fi-FI" dirty="0"/>
              <a:t>pylväs kertoo </a:t>
            </a:r>
            <a:r>
              <a:rPr lang="fi-FI" dirty="0" smtClean="0"/>
              <a:t>Vaski-alueen </a:t>
            </a:r>
            <a:r>
              <a:rPr lang="fi-FI" dirty="0"/>
              <a:t>väestörakenteen jakauman</a:t>
            </a:r>
          </a:p>
          <a:p>
            <a:endParaRPr lang="fi-FI" dirty="0"/>
          </a:p>
          <a:p>
            <a:r>
              <a:rPr lang="fi-FI" dirty="0"/>
              <a:t>Pylväitä vertailemalla voi päätellä miten oman kirjaston toimintaympäristö eroaa </a:t>
            </a:r>
            <a:r>
              <a:rPr lang="fi-FI" dirty="0" smtClean="0"/>
              <a:t>Vaski-alueen </a:t>
            </a:r>
            <a:r>
              <a:rPr lang="fi-FI" dirty="0"/>
              <a:t>yleisestä väestörakenteesta.</a:t>
            </a:r>
            <a:endParaRPr lang="fi-FI" dirty="0"/>
          </a:p>
        </p:txBody>
      </p:sp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35" y="877887"/>
            <a:ext cx="456565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340768"/>
            <a:ext cx="38164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Graafi kertoo oman kirjaston vaikutusalueen väestöryhmien aktiivisuudesta suhteessa alueen ikäryhmän kokoon.</a:t>
            </a:r>
          </a:p>
          <a:p>
            <a:endParaRPr lang="fi-FI" sz="1600" dirty="0"/>
          </a:p>
          <a:p>
            <a:r>
              <a:rPr lang="fi-FI" sz="1600" dirty="0" smtClean="0"/>
              <a:t>Sininen </a:t>
            </a:r>
            <a:r>
              <a:rPr lang="fi-FI" sz="1600" dirty="0"/>
              <a:t>pylväs kertoo paikalliselta vaikutusalueelta mihin tahansa verkoston kirjastoon suunnanneen lainaajajoukon ikäryhmittäiset markkinaosuudet.</a:t>
            </a:r>
          </a:p>
          <a:p>
            <a:endParaRPr lang="fi-FI" sz="1600" dirty="0"/>
          </a:p>
          <a:p>
            <a:r>
              <a:rPr lang="fi-FI" sz="1600" dirty="0" smtClean="0"/>
              <a:t>Punainen </a:t>
            </a:r>
            <a:r>
              <a:rPr lang="fi-FI" sz="1600" dirty="0"/>
              <a:t>pylväs kertoo </a:t>
            </a:r>
            <a:r>
              <a:rPr lang="fi-FI" sz="1600" dirty="0" smtClean="0"/>
              <a:t>Vaski-alueen </a:t>
            </a:r>
            <a:r>
              <a:rPr lang="fi-FI" sz="1600" dirty="0"/>
              <a:t>ikäryhmittäiset markkinaosuudet.</a:t>
            </a:r>
          </a:p>
          <a:p>
            <a:endParaRPr lang="fi-FI" sz="1600" dirty="0"/>
          </a:p>
          <a:p>
            <a:r>
              <a:rPr lang="fi-FI" sz="1600" dirty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sz="1600" dirty="0"/>
          </a:p>
        </p:txBody>
      </p:sp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759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372365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805950" y="1484784"/>
            <a:ext cx="41044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Graafi kertoo oman kirjaston vaikutusalueen väestöryhmien aktiivisuudesta suhteessa alueen ikäryhmän kokoon.</a:t>
            </a:r>
          </a:p>
          <a:p>
            <a:endParaRPr lang="fi-FI" sz="1400" dirty="0"/>
          </a:p>
          <a:p>
            <a:r>
              <a:rPr lang="fi-FI" sz="1400" dirty="0"/>
              <a:t>Vihreä pylväs kertoo paikalliselta vaikutusalueelta paikalliseen kirjastoon asioineen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Punainen pylväs kertoo paikalliselta vaikutusalueelta mihin tahansa verkoston kirjastoon suunnanneen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Sininen pylväs kertoo </a:t>
            </a:r>
            <a:r>
              <a:rPr lang="fi-FI" sz="1400" dirty="0" smtClean="0"/>
              <a:t>Vaski-alueen </a:t>
            </a:r>
            <a:r>
              <a:rPr lang="fi-FI" sz="1400" dirty="0"/>
              <a:t>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Pylväitä vertailemalla voi päätellä mitkä väestöryhmät omalla vaikutusalueella ovat aktiivisia paikallisen kirjaston ja kirjastoverkoston lainapalveluiden käyttäjiä ja mitkä väestöryhmät ovat passiivisia</a:t>
            </a:r>
            <a:r>
              <a:rPr lang="fi-FI" sz="1600" dirty="0"/>
              <a:t>.</a:t>
            </a:r>
            <a:endParaRPr lang="fi-FI" sz="1600" dirty="0"/>
          </a:p>
        </p:txBody>
      </p:sp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"/>
            <a:ext cx="426085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Velkuan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34</cp:revision>
  <dcterms:created xsi:type="dcterms:W3CDTF">2013-10-06T12:42:55Z</dcterms:created>
  <dcterms:modified xsi:type="dcterms:W3CDTF">2014-11-23T18:43:33Z</dcterms:modified>
</cp:coreProperties>
</file>