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5181D-7A5D-4142-B523-A94B15D75E26}" type="datetimeFigureOut">
              <a:rPr lang="fi-FI" smtClean="0"/>
              <a:t>28.2.2014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FDA89-0FE7-4425-ADD2-7E22CB151F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48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3C55-F867-40D3-9A22-9FA5BD51FB74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8748-7AFE-401A-B788-8812C801CFD3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888B-5FC0-4E4B-A39F-06E633380CCD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219-5816-405D-BE1E-E0289A5F6562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8364-7E3C-4A0B-9647-BB7576074326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2582-3671-4958-96AF-7CAB80935D44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9B75-B172-42ED-BD9D-43E6E72214E5}" type="datetime1">
              <a:rPr lang="fi-FI" smtClean="0"/>
              <a:t>28.2.2014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9234-3F7E-4D3F-B800-23AD5CC091DB}" type="datetime1">
              <a:rPr lang="fi-FI" smtClean="0"/>
              <a:t>28.2.2014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8C67-1E8E-480C-A9C2-F7C2602CEA4F}" type="datetime1">
              <a:rPr lang="fi-FI" smtClean="0"/>
              <a:t>28.2.2014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3A8A-3539-4529-8611-1AFD03225DF0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B585-286C-4E1F-8EBD-7C25691EA6FF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CAD643-F55A-44E5-A4B7-BE9EBD24BC40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nummen </a:t>
            </a:r>
            <a:r>
              <a:rPr lang="fi-FI" dirty="0" smtClean="0"/>
              <a:t>kirjasto</a:t>
            </a:r>
            <a:endParaRPr lang="fi-FI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Asiointimalli</a:t>
            </a:r>
          </a:p>
          <a:p>
            <a:r>
              <a:rPr lang="fi-FI" dirty="0" smtClean="0"/>
              <a:t>Väestörakenne</a:t>
            </a:r>
          </a:p>
          <a:p>
            <a:r>
              <a:rPr lang="fi-FI" dirty="0" smtClean="0"/>
              <a:t>Lainaajarakenne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4345-5E4F-47F4-B7E0-82F4535DA67B}" type="datetime1">
              <a:rPr lang="fi-FI" smtClean="0"/>
              <a:t>28.2.2014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388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Asiointialue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2D15-4E27-426D-AB4B-E0F0A8520FBA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" y="1900424"/>
            <a:ext cx="7006496" cy="4958251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1447354"/>
            <a:ext cx="2127250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39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</a:t>
            </a:r>
            <a:r>
              <a:rPr lang="fi-FI" dirty="0" smtClean="0"/>
              <a:t>ainamatkat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B06-D831-4268-A2A4-0A24CB3C84DA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9990"/>
            <a:ext cx="6891397" cy="48768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060848"/>
            <a:ext cx="2304256" cy="346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70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Väestömäärä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0A2B-0C32-4A22-A901-BB3F3E3BD184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90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428870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Väestön ikäjakauma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E745-058C-4BD6-88D4-7EDD264897AC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327426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533400"/>
            <a:ext cx="3610744" cy="990600"/>
          </a:xfrm>
        </p:spPr>
        <p:txBody>
          <a:bodyPr/>
          <a:lstStyle/>
          <a:p>
            <a:r>
              <a:rPr lang="fi-FI" dirty="0" smtClean="0"/>
              <a:t>Väestörakenne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F1DD-AA03-478A-99EE-AD64C3C5D987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5004048" y="1412776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Graafi kertoo mikä on Vaski-alueen sekä paikallisen kirjaston ensisijaisen vaikutusalueen väestön ikä- ja sukupuoliryhmittäinen jakauma.</a:t>
            </a:r>
          </a:p>
          <a:p>
            <a:endParaRPr lang="fi-FI" dirty="0"/>
          </a:p>
          <a:p>
            <a:r>
              <a:rPr lang="fi-FI" dirty="0" smtClean="0"/>
              <a:t>Sininen pylväs kertoo paikallisen väestörakenteen jakauman</a:t>
            </a:r>
          </a:p>
          <a:p>
            <a:endParaRPr lang="fi-FI" dirty="0"/>
          </a:p>
          <a:p>
            <a:r>
              <a:rPr lang="fi-FI" dirty="0" smtClean="0"/>
              <a:t>Punainen pylväs kertoo Vaski-alueen väestörakenteen jakauman</a:t>
            </a:r>
          </a:p>
          <a:p>
            <a:endParaRPr lang="fi-FI" dirty="0"/>
          </a:p>
          <a:p>
            <a:r>
              <a:rPr lang="fi-FI" dirty="0" smtClean="0"/>
              <a:t>Pylväitä vertailemalla voi päätellä miten oman kirjaston toimintaympäristö eroaa Vaski-alueen yleisestä väestörakenteesta.</a:t>
            </a:r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7887"/>
            <a:ext cx="4572000" cy="598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84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1491" y="404664"/>
            <a:ext cx="3970784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DF9E-6D96-4353-BEDB-9CE56D54CE3F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932040" y="1234758"/>
            <a:ext cx="38164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Graafi kertoo oman kirjaston ensisijaisen vaikutusalueen väestöryhmien aktiivisuudesta suhteessa alueen ikäryhmän kokoon kirjastoverkoston hyödyntämisessä lainaajina.</a:t>
            </a:r>
          </a:p>
          <a:p>
            <a:endParaRPr lang="fi-FI" dirty="0"/>
          </a:p>
          <a:p>
            <a:r>
              <a:rPr lang="fi-FI" dirty="0"/>
              <a:t>Sininen pylväs kertoo paikallisen vaikutusalueen lainaajajoukon jakauman.</a:t>
            </a:r>
          </a:p>
          <a:p>
            <a:endParaRPr lang="fi-FI" dirty="0" smtClean="0"/>
          </a:p>
          <a:p>
            <a:r>
              <a:rPr lang="fi-FI" dirty="0" smtClean="0"/>
              <a:t>Punainen pylväs kertoo Vaski-alueen lainaajajoukon jakauman.</a:t>
            </a:r>
          </a:p>
          <a:p>
            <a:endParaRPr lang="fi-FI" dirty="0"/>
          </a:p>
          <a:p>
            <a:r>
              <a:rPr lang="fi-FI" dirty="0" smtClean="0"/>
              <a:t>Pylväitä vertailemalla voi päätellä mitkä väestöryhmät omalla vaikutusalueella ovat aktiivisia kirjastoverkoston lainapalveluiden käyttäjiä ja mitkä väestöryhmät ovat passiivisia.</a:t>
            </a:r>
            <a:endParaRPr lang="fi-F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08" y="505632"/>
            <a:ext cx="4572000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68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404664"/>
            <a:ext cx="4042792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 paikalliskirjastossa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254E-A01F-428D-8DF6-3270D9752387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788024" y="1412776"/>
            <a:ext cx="410445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Graafi kertoo miten paikallinen kirjasto tavoittaa eri väestöryhmät omalta ensisijaiselta vaikutusalueeltaan ja ovatko jotkut väestöryhmät alueella erityisen voimakkaasti paikallisen kirjaston lainapalveluiden kuluttajia suhteessa ikäryhmän kokoon. </a:t>
            </a:r>
          </a:p>
          <a:p>
            <a:endParaRPr lang="fi-FI" sz="1600" dirty="0" smtClean="0"/>
          </a:p>
          <a:p>
            <a:r>
              <a:rPr lang="fi-FI" sz="1600" dirty="0" smtClean="0"/>
              <a:t>Vihreä pylväs kertoo paikalliskirjaston lainaajajoukon jakauman.</a:t>
            </a:r>
            <a:endParaRPr lang="fi-FI" sz="1600" dirty="0"/>
          </a:p>
          <a:p>
            <a:endParaRPr lang="fi-FI" sz="1600" dirty="0" smtClean="0"/>
          </a:p>
          <a:p>
            <a:r>
              <a:rPr lang="fi-FI" sz="1600" dirty="0" smtClean="0"/>
              <a:t>Sininen pylväs kertoo paikallisen lainaajajoukon jakauman.</a:t>
            </a:r>
          </a:p>
          <a:p>
            <a:endParaRPr lang="fi-FI" sz="1600" dirty="0" smtClean="0"/>
          </a:p>
          <a:p>
            <a:r>
              <a:rPr lang="fi-FI" sz="1600" dirty="0" smtClean="0"/>
              <a:t>Punainen pylväs kertoo Vaski-alueen lainaajajoukon jakauman.</a:t>
            </a:r>
          </a:p>
          <a:p>
            <a:endParaRPr lang="fi-FI" sz="1600" dirty="0" smtClean="0"/>
          </a:p>
          <a:p>
            <a:r>
              <a:rPr lang="fi-FI" sz="1600" dirty="0" smtClean="0"/>
              <a:t>Pylväitä vertailemalla voi päätellä mitkä väestöryhmät paikallinen kirjasto tavoittaa erityisen hyvin ja mitkä väestöryhmät ovat aktiivisia mutta suosivat jotakin muuta kirjastoa.</a:t>
            </a:r>
            <a:endParaRPr lang="fi-FI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702"/>
            <a:ext cx="4572000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423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200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nummen kirjasto</vt:lpstr>
      <vt:lpstr>Asiointialue</vt:lpstr>
      <vt:lpstr>Lainamatkat</vt:lpstr>
      <vt:lpstr>Väestömäärä</vt:lpstr>
      <vt:lpstr>Väestön ikäjakauma</vt:lpstr>
      <vt:lpstr>Väestörakenne</vt:lpstr>
      <vt:lpstr>Väestön aktiivisuus</vt:lpstr>
      <vt:lpstr>Väestön aktiivisuus paikalliskirjastossa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kova</dc:creator>
  <cp:lastModifiedBy>Jaani</cp:lastModifiedBy>
  <cp:revision>11</cp:revision>
  <dcterms:created xsi:type="dcterms:W3CDTF">2013-10-06T12:42:55Z</dcterms:created>
  <dcterms:modified xsi:type="dcterms:W3CDTF">2014-02-28T19:29:07Z</dcterms:modified>
</cp:coreProperties>
</file>