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55181D-7A5D-4142-B523-A94B15D75E26}" type="datetimeFigureOut">
              <a:rPr lang="fi-FI" smtClean="0"/>
              <a:t>28.2.2014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FFDA89-0FE7-4425-ADD2-7E22CB151F9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94899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63C55-F867-40D3-9A22-9FA5BD51FB7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D18748-7AFE-401A-B788-8812C801CFD3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C888B-5FC0-4E4B-A39F-06E633380CCD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94219-5816-405D-BE1E-E0289A5F6562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E8364-7E3C-4A0B-9647-BB7576074326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B2582-3671-4958-96AF-7CAB80935D44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439B75-B172-42ED-BD9D-43E6E72214E5}" type="datetime1">
              <a:rPr lang="fi-FI" smtClean="0"/>
              <a:t>28.2.2014</a:t>
            </a:fld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179234-3F7E-4D3F-B800-23AD5CC091DB}" type="datetime1">
              <a:rPr lang="fi-FI" smtClean="0"/>
              <a:t>28.2.2014</a:t>
            </a:fld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18C67-1E8E-480C-A9C2-F7C2602CEA4F}" type="datetime1">
              <a:rPr lang="fi-FI" smtClean="0"/>
              <a:t>28.2.2014</a:t>
            </a:fld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C13A8A-3539-4529-8611-1AFD03225DF0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E4B585-286C-4E1F-8EBD-7C25691EA6FF}" type="datetime1">
              <a:rPr lang="fi-FI" smtClean="0"/>
              <a:t>28.2.2014</a:t>
            </a:fld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3FCAD643-F55A-44E5-A4B7-BE9EBD24BC40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F6AC9A0-A082-4C40-9832-8DACACDACA01}" type="slidenum">
              <a:rPr lang="fi-FI" smtClean="0"/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vasaramäen </a:t>
            </a:r>
            <a:r>
              <a:rPr lang="fi-FI" dirty="0" smtClean="0"/>
              <a:t>kirjasto</a:t>
            </a:r>
            <a:endParaRPr lang="fi-FI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Asiointimalli</a:t>
            </a:r>
          </a:p>
          <a:p>
            <a:r>
              <a:rPr lang="fi-FI" dirty="0" smtClean="0"/>
              <a:t>Väestörakenne</a:t>
            </a:r>
          </a:p>
          <a:p>
            <a:r>
              <a:rPr lang="fi-FI" dirty="0" smtClean="0"/>
              <a:t>Lainaajarakenne</a:t>
            </a:r>
            <a:endParaRPr lang="fi-FI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394345-5E4F-47F4-B7E0-82F4535DA67B}" type="datetime1">
              <a:rPr lang="fi-FI" smtClean="0"/>
              <a:t>28.2.2014</a:t>
            </a:fld>
            <a:endParaRPr lang="fi-FI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3883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Asiointialue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592D15-4E27-426D-AB4B-E0F0A8520FB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9810"/>
            <a:ext cx="6551613" cy="4636346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0" y="1462087"/>
            <a:ext cx="2127250" cy="5395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03935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L</a:t>
            </a:r>
            <a:r>
              <a:rPr lang="fi-FI" dirty="0" smtClean="0"/>
              <a:t>ainamatkat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96B06-D831-4268-A2A4-0A24CB3C84DA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2132856"/>
            <a:ext cx="2249742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8706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Väestömäärä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2A0A2B-0C32-4A22-A901-BB3F3E3BD184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200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42887050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Väestön ikäjakauma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0BE745-058C-4BD6-88D4-7EDD264897AC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90928"/>
            <a:ext cx="6891397" cy="4876800"/>
          </a:xfrm>
        </p:spPr>
      </p:pic>
    </p:spTree>
    <p:extLst>
      <p:ext uri="{BB962C8B-B14F-4D97-AF65-F5344CB8AC3E}">
        <p14:creationId xmlns:p14="http://schemas.microsoft.com/office/powerpoint/2010/main" val="32742646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76056" y="533400"/>
            <a:ext cx="3610744" cy="990600"/>
          </a:xfrm>
        </p:spPr>
        <p:txBody>
          <a:bodyPr/>
          <a:lstStyle/>
          <a:p>
            <a:r>
              <a:rPr lang="fi-FI" dirty="0" smtClean="0"/>
              <a:t>Väestörakenne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11F1DD-AA03-478A-99EE-AD64C3C5D9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8" name="TextBox 7"/>
          <p:cNvSpPr txBox="1"/>
          <p:nvPr/>
        </p:nvSpPr>
        <p:spPr>
          <a:xfrm>
            <a:off x="5004048" y="1412776"/>
            <a:ext cx="388843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Graafi kertoo mikä on Vaski-alueen sekä paikallisen kirjaston ensisijaisen vaikutusalueen väestön ikä- ja sukupuoliryhmittäinen jakauma.</a:t>
            </a:r>
          </a:p>
          <a:p>
            <a:endParaRPr lang="fi-FI" dirty="0"/>
          </a:p>
          <a:p>
            <a:r>
              <a:rPr lang="fi-FI" dirty="0" smtClean="0"/>
              <a:t>Sininen pylväs kertoo paikallisen väestörakenteen jakauman</a:t>
            </a:r>
          </a:p>
          <a:p>
            <a:endParaRPr lang="fi-FI" dirty="0"/>
          </a:p>
          <a:p>
            <a:r>
              <a:rPr lang="fi-FI" dirty="0" smtClean="0"/>
              <a:t>Punainen pylväs kertoo Vaski-alueen väestörakenteen jakauman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miten oman kirjaston toimintaympäristö eroaa Vaski-alueen yleisestä väestörakenteesta.</a:t>
            </a:r>
            <a:endParaRPr lang="fi-FI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77887"/>
            <a:ext cx="4572000" cy="598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78447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1491" y="404664"/>
            <a:ext cx="3970784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42DF9E-6D96-4353-BEDB-9CE56D54CE3F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932040" y="1234758"/>
            <a:ext cx="38164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Graafi kertoo oman kirjaston ensisijaisen vaikutusalueen väestöryhmien aktiivisuudesta suhteessa alueen ikäryhmän kokoon kirjastoverkoston hyödyntämisessä lainaajina.</a:t>
            </a:r>
          </a:p>
          <a:p>
            <a:endParaRPr lang="fi-FI" dirty="0"/>
          </a:p>
          <a:p>
            <a:r>
              <a:rPr lang="fi-FI" dirty="0"/>
              <a:t>Sininen pylväs kertoo paikallisen vaikutusalueen lainaajajoukon jakauman.</a:t>
            </a:r>
          </a:p>
          <a:p>
            <a:endParaRPr lang="fi-FI" dirty="0" smtClean="0"/>
          </a:p>
          <a:p>
            <a:r>
              <a:rPr lang="fi-FI" dirty="0" smtClean="0"/>
              <a:t>Punainen pylväs kertoo Vaski-alueen lainaajajoukon jakauman.</a:t>
            </a:r>
          </a:p>
          <a:p>
            <a:endParaRPr lang="fi-FI" dirty="0"/>
          </a:p>
          <a:p>
            <a:r>
              <a:rPr lang="fi-FI" dirty="0" smtClean="0"/>
              <a:t>Pylväitä vertailemalla voi päätellä mitkä väestöryhmät omalla vaikutusalueella ovat aktiivisia kirjastoverkoston lainapalveluiden käyttäjiä ja mitkä väestöryhmät ovat passiivisia.</a:t>
            </a:r>
            <a:endParaRPr lang="fi-FI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4663"/>
            <a:ext cx="4572000" cy="6383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6829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44008" y="404664"/>
            <a:ext cx="4042792" cy="990600"/>
          </a:xfrm>
        </p:spPr>
        <p:txBody>
          <a:bodyPr>
            <a:normAutofit fontScale="90000"/>
          </a:bodyPr>
          <a:lstStyle/>
          <a:p>
            <a:r>
              <a:rPr lang="fi-FI" dirty="0" smtClean="0"/>
              <a:t>Väestön aktiivisuus paikalliskirjastossa</a:t>
            </a:r>
            <a:endParaRPr lang="fi-FI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1254E-A01F-428D-8DF6-3270D9752387}" type="datetime1">
              <a:rPr lang="fi-FI" smtClean="0"/>
              <a:t>28.2.2014</a:t>
            </a:fld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Gispositio oy</a:t>
            </a:r>
            <a:endParaRPr lang="fi-FI"/>
          </a:p>
        </p:txBody>
      </p:sp>
      <p:sp>
        <p:nvSpPr>
          <p:cNvPr id="3" name="TextBox 2"/>
          <p:cNvSpPr txBox="1"/>
          <p:nvPr/>
        </p:nvSpPr>
        <p:spPr>
          <a:xfrm>
            <a:off x="4788024" y="1412776"/>
            <a:ext cx="410445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 smtClean="0"/>
              <a:t>Graafi kertoo miten paikallinen kirjasto tavoittaa eri väestöryhmät omalta ensisijaiselta vaikutusalueeltaan ja ovatko jotkut väestöryhmät alueella erityisen voimakkaasti paikallisen kirjaston lainapalveluiden kuluttajia suhteessa ikäryhmän kokoon. </a:t>
            </a:r>
          </a:p>
          <a:p>
            <a:endParaRPr lang="fi-FI" sz="1600" dirty="0" smtClean="0"/>
          </a:p>
          <a:p>
            <a:r>
              <a:rPr lang="fi-FI" sz="1600" dirty="0" smtClean="0"/>
              <a:t>Vihreä pylväs kertoo paikalliskirjaston lainaajajoukon jakauman.</a:t>
            </a:r>
            <a:endParaRPr lang="fi-FI" sz="1600" dirty="0"/>
          </a:p>
          <a:p>
            <a:endParaRPr lang="fi-FI" sz="1600" dirty="0" smtClean="0"/>
          </a:p>
          <a:p>
            <a:r>
              <a:rPr lang="fi-FI" sz="1600" dirty="0" smtClean="0"/>
              <a:t>Sininen pylväs kertoo paikallisen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Punainen pylväs kertoo Vaski-alueen lainaajajoukon jakauman.</a:t>
            </a:r>
          </a:p>
          <a:p>
            <a:endParaRPr lang="fi-FI" sz="1600" dirty="0" smtClean="0"/>
          </a:p>
          <a:p>
            <a:r>
              <a:rPr lang="fi-FI" sz="1600" dirty="0" smtClean="0"/>
              <a:t>Pylväitä vertailemalla voi päätellä mitkä väestöryhmät paikallinen kirjasto tavoittaa erityisen hyvin ja mitkä väestöryhmät ovat aktiivisia mutta suosivat jotakin muuta kirjastoa.</a:t>
            </a:r>
            <a:endParaRPr lang="fi-FI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4337"/>
            <a:ext cx="4572000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842358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150</TotalTime>
  <Words>200</Words>
  <Application>Microsoft Office PowerPoint</Application>
  <PresentationFormat>On-screen Show (4:3)</PresentationFormat>
  <Paragraphs>50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Clarity</vt:lpstr>
      <vt:lpstr>vasaramäen kirjasto</vt:lpstr>
      <vt:lpstr>Asiointialue</vt:lpstr>
      <vt:lpstr>Lainamatkat</vt:lpstr>
      <vt:lpstr>Väestömäärä</vt:lpstr>
      <vt:lpstr>Väestön ikäjakauma</vt:lpstr>
      <vt:lpstr>Väestörakenne</vt:lpstr>
      <vt:lpstr>Väestön aktiivisuus</vt:lpstr>
      <vt:lpstr>Väestön aktiivisuus paikalliskirjastossa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kova</dc:creator>
  <cp:lastModifiedBy>Jaani</cp:lastModifiedBy>
  <cp:revision>11</cp:revision>
  <dcterms:created xsi:type="dcterms:W3CDTF">2013-10-06T12:42:55Z</dcterms:created>
  <dcterms:modified xsi:type="dcterms:W3CDTF">2014-02-28T20:42:17Z</dcterms:modified>
</cp:coreProperties>
</file>