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0"/>
  </p:notesMasterIdLst>
  <p:sldIdLst>
    <p:sldId id="264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6858000" type="screen4x3"/>
  <p:notesSz cx="6858000" cy="9144000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2" d="100"/>
          <a:sy n="62" d="100"/>
        </p:scale>
        <p:origin x="-1339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155181D-7A5D-4142-B523-A94B15D75E26}" type="datetimeFigureOut">
              <a:rPr lang="fi-FI" smtClean="0"/>
              <a:t>23.11.2014</a:t>
            </a:fld>
            <a:endParaRPr lang="fi-FI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i-FI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CFFDA89-0FE7-4425-ADD2-7E22CB151F94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0494899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71600"/>
            <a:ext cx="7848600" cy="1927225"/>
          </a:xfrm>
        </p:spPr>
        <p:txBody>
          <a:bodyPr anchor="b">
            <a:noAutofit/>
          </a:bodyPr>
          <a:lstStyle>
            <a:lvl1pPr>
              <a:defRPr sz="5400" cap="all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505200"/>
            <a:ext cx="64008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663C55-F867-40D3-9A22-9FA5BD51FB74}" type="datetime1">
              <a:rPr lang="fi-FI" smtClean="0"/>
              <a:t>23.11.2014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Gispositio oy</a:t>
            </a:r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6AC9A0-A082-4C40-9832-8DACACDACA01}" type="slidenum">
              <a:rPr lang="fi-FI" smtClean="0"/>
              <a:t>‹#›</a:t>
            </a:fld>
            <a:endParaRPr lang="fi-FI"/>
          </a:p>
        </p:txBody>
      </p:sp>
      <p:cxnSp>
        <p:nvCxnSpPr>
          <p:cNvPr id="8" name="Straight Connector 7"/>
          <p:cNvCxnSpPr/>
          <p:nvPr/>
        </p:nvCxnSpPr>
        <p:spPr>
          <a:xfrm>
            <a:off x="685800" y="3398520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D18748-7AFE-401A-B788-8812C801CFD3}" type="datetime1">
              <a:rPr lang="fi-FI" smtClean="0"/>
              <a:t>23.11.2014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Gispositio oy</a:t>
            </a:r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6AC9A0-A082-4C40-9832-8DACACDACA01}" type="slidenum">
              <a:rPr lang="fi-FI" smtClean="0"/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09600"/>
            <a:ext cx="2057400" cy="5867400"/>
          </a:xfrm>
        </p:spPr>
        <p:txBody>
          <a:bodyPr vert="eaVert" anchor="b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6019800" cy="5867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1C888B-5FC0-4E4B-A39F-06E633380CCD}" type="datetime1">
              <a:rPr lang="fi-FI" smtClean="0"/>
              <a:t>23.11.2014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Gispositio oy</a:t>
            </a:r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6AC9A0-A082-4C40-9832-8DACACDACA01}" type="slidenum">
              <a:rPr lang="fi-FI" smtClean="0"/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D94219-5816-405D-BE1E-E0289A5F6562}" type="datetime1">
              <a:rPr lang="fi-FI" smtClean="0"/>
              <a:t>23.11.2014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Gispositio oy</a:t>
            </a:r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6AC9A0-A082-4C40-9832-8DACACDACA01}" type="slidenum">
              <a:rPr lang="fi-FI" smtClean="0"/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362200"/>
            <a:ext cx="7772400" cy="2200275"/>
          </a:xfrm>
        </p:spPr>
        <p:txBody>
          <a:bodyPr anchor="b">
            <a:normAutofit/>
          </a:bodyPr>
          <a:lstStyle>
            <a:lvl1pPr algn="l">
              <a:defRPr sz="48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626864"/>
            <a:ext cx="77724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4E8364-7E3C-4A0B-9647-BB7576074326}" type="datetime1">
              <a:rPr lang="fi-FI" smtClean="0"/>
              <a:t>23.11.2014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Gispositio oy</a:t>
            </a:r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6AC9A0-A082-4C40-9832-8DACACDACA01}" type="slidenum">
              <a:rPr lang="fi-FI" smtClean="0"/>
              <a:t>‹#›</a:t>
            </a:fld>
            <a:endParaRPr lang="fi-FI"/>
          </a:p>
        </p:txBody>
      </p:sp>
      <p:cxnSp>
        <p:nvCxnSpPr>
          <p:cNvPr id="7" name="Straight Connector 6"/>
          <p:cNvCxnSpPr/>
          <p:nvPr/>
        </p:nvCxnSpPr>
        <p:spPr>
          <a:xfrm>
            <a:off x="731520" y="4599432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9B2582-3671-4958-96AF-7CAB80935D44}" type="datetime1">
              <a:rPr lang="fi-FI" smtClean="0"/>
              <a:t>23.11.2014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Gispositio oy</a:t>
            </a:r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6AC9A0-A082-4C40-9832-8DACACDACA01}" type="slidenum">
              <a:rPr lang="fi-FI" smtClean="0"/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lang="en-US" sz="2000" b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88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439B75-B172-42ED-BD9D-43E6E72214E5}" type="datetime1">
              <a:rPr lang="fi-FI" smtClean="0"/>
              <a:t>23.11.2014</a:t>
            </a:fld>
            <a:endParaRPr lang="fi-FI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Gispositio oy</a:t>
            </a:r>
            <a:endParaRPr lang="fi-FI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6AC9A0-A082-4C40-9832-8DACACDACA01}" type="slidenum">
              <a:rPr lang="fi-FI" smtClean="0"/>
              <a:t>‹#›</a:t>
            </a:fld>
            <a:endParaRPr lang="fi-FI"/>
          </a:p>
        </p:txBody>
      </p:sp>
      <p:cxnSp>
        <p:nvCxnSpPr>
          <p:cNvPr id="11" name="Straight Connector 10"/>
          <p:cNvCxnSpPr/>
          <p:nvPr/>
        </p:nvCxnSpPr>
        <p:spPr>
          <a:xfrm rot="5400000">
            <a:off x="2217817" y="4045823"/>
            <a:ext cx="4709160" cy="794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179234-3F7E-4D3F-B800-23AD5CC091DB}" type="datetime1">
              <a:rPr lang="fi-FI" smtClean="0"/>
              <a:t>23.11.2014</a:t>
            </a:fld>
            <a:endParaRPr lang="fi-FI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Gispositio oy</a:t>
            </a:r>
            <a:endParaRPr lang="fi-FI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6AC9A0-A082-4C40-9832-8DACACDACA01}" type="slidenum">
              <a:rPr lang="fi-FI" smtClean="0"/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D18C67-1E8E-480C-A9C2-F7C2602CEA4F}" type="datetime1">
              <a:rPr lang="fi-FI" smtClean="0"/>
              <a:t>23.11.2014</a:t>
            </a:fld>
            <a:endParaRPr lang="fi-FI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Gispositio oy</a:t>
            </a:r>
            <a:endParaRPr lang="fi-F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6AC9A0-A082-4C40-9832-8DACACDACA01}" type="slidenum">
              <a:rPr lang="fi-FI" smtClean="0"/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080"/>
            <a:ext cx="2139696" cy="1261872"/>
          </a:xfrm>
        </p:spPr>
        <p:txBody>
          <a:bodyPr anchor="b">
            <a:no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1800" y="792080"/>
            <a:ext cx="5715000" cy="55778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2130552"/>
            <a:ext cx="2139696" cy="424361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C13A8A-3539-4529-8611-1AFD03225DF0}" type="datetime1">
              <a:rPr lang="fi-FI" smtClean="0"/>
              <a:t>23.11.2014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Gispositio oy</a:t>
            </a:r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6AC9A0-A082-4C40-9832-8DACACDACA01}" type="slidenum">
              <a:rPr lang="fi-FI" smtClean="0"/>
              <a:t>‹#›</a:t>
            </a:fld>
            <a:endParaRPr lang="fi-FI"/>
          </a:p>
        </p:txBody>
      </p:sp>
      <p:cxnSp>
        <p:nvCxnSpPr>
          <p:cNvPr id="9" name="Straight Connector 8"/>
          <p:cNvCxnSpPr/>
          <p:nvPr/>
        </p:nvCxnSpPr>
        <p:spPr>
          <a:xfrm rot="5400000">
            <a:off x="-13116" y="3580206"/>
            <a:ext cx="557784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480"/>
            <a:ext cx="2142680" cy="126492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58610" y="838201"/>
            <a:ext cx="5904390" cy="5500456"/>
          </a:xfrm>
          <a:solidFill>
            <a:schemeClr val="bg2"/>
          </a:solidFill>
          <a:ln w="76200">
            <a:solidFill>
              <a:srgbClr val="FFFFFF"/>
            </a:solidFill>
            <a:miter lim="800000"/>
          </a:ln>
          <a:effectLst>
            <a:outerShdw blurRad="50800" dist="12700" dir="5400000" algn="t" rotWithShape="0">
              <a:prstClr val="black">
                <a:alpha val="59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133600"/>
            <a:ext cx="2139696" cy="424281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E4B585-286C-4E1F-8EBD-7C25691EA6FF}" type="datetime1">
              <a:rPr lang="fi-FI" smtClean="0"/>
              <a:t>23.11.2014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Gispositio oy</a:t>
            </a:r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6AC9A0-A082-4C40-9832-8DACACDACA01}" type="slidenum">
              <a:rPr lang="fi-FI" smtClean="0"/>
              <a:t>‹#›</a:t>
            </a:fld>
            <a:endParaRPr lang="fi-FI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20786"/>
            <a:ext cx="9144000" cy="228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87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3657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18288"/>
            <a:ext cx="28956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3FCAD643-F55A-44E5-A4B7-BE9EBD24BC40}" type="datetime1">
              <a:rPr lang="fi-FI" smtClean="0"/>
              <a:t>23.11.2014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29000" y="18288"/>
            <a:ext cx="4114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FFFFF"/>
                </a:solidFill>
              </a:defRPr>
            </a:lvl1pPr>
          </a:lstStyle>
          <a:p>
            <a:r>
              <a:rPr lang="fi-FI" smtClean="0"/>
              <a:t>Gispositio oy</a:t>
            </a:r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18288"/>
            <a:ext cx="1066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1">
                <a:solidFill>
                  <a:srgbClr val="FFFFFF"/>
                </a:solidFill>
              </a:defRPr>
            </a:lvl1pPr>
          </a:lstStyle>
          <a:p>
            <a:fld id="{CF6AC9A0-A082-4C40-9832-8DACACDACA01}" type="slidenum">
              <a:rPr lang="fi-FI" smtClean="0"/>
              <a:t>‹#›</a:t>
            </a:fld>
            <a:endParaRPr lang="fi-FI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/>
  <p:txStyles>
    <p:titleStyle>
      <a:lvl1pPr algn="l" defTabSz="914400" rtl="0" eaLnBrk="1" latinLnBrk="0" hangingPunct="1">
        <a:spcBef>
          <a:spcPct val="0"/>
        </a:spcBef>
        <a:buNone/>
        <a:defRPr sz="4000" kern="1200" spc="-1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3716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i-FI" dirty="0" smtClean="0"/>
              <a:t>Yhteispalvelu </a:t>
            </a:r>
            <a:r>
              <a:rPr lang="fi-FI" dirty="0" smtClean="0"/>
              <a:t>kirjasto skanssi</a:t>
            </a:r>
            <a:endParaRPr lang="fi-FI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i-FI" dirty="0" smtClean="0"/>
              <a:t>Asiointimalli</a:t>
            </a:r>
          </a:p>
          <a:p>
            <a:r>
              <a:rPr lang="fi-FI" dirty="0" smtClean="0"/>
              <a:t>Väestörakenne</a:t>
            </a:r>
          </a:p>
          <a:p>
            <a:r>
              <a:rPr lang="fi-FI" dirty="0" smtClean="0"/>
              <a:t>Lainaajarakenne</a:t>
            </a:r>
            <a:endParaRPr lang="fi-FI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394345-5E4F-47F4-B7E0-82F4535DA67B}" type="datetime1">
              <a:rPr lang="fi-FI" smtClean="0"/>
              <a:t>23.11.2014</a:t>
            </a:fld>
            <a:endParaRPr lang="fi-FI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Gispositio oy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1538837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548680"/>
            <a:ext cx="8229600" cy="990600"/>
          </a:xfrm>
        </p:spPr>
        <p:txBody>
          <a:bodyPr/>
          <a:lstStyle/>
          <a:p>
            <a:r>
              <a:rPr lang="fi-FI" dirty="0" smtClean="0"/>
              <a:t>Asiointialue</a:t>
            </a:r>
            <a:endParaRPr lang="fi-FI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592D15-4E27-426D-AB4B-E0F0A8520FBA}" type="datetime1">
              <a:rPr lang="fi-FI" smtClean="0"/>
              <a:t>23.11.2014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Gispositio oy</a:t>
            </a:r>
            <a:endParaRPr lang="fi-FI"/>
          </a:p>
        </p:txBody>
      </p:sp>
      <p:pic>
        <p:nvPicPr>
          <p:cNvPr id="1118" name="Content Placeholder 1117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62" y="1952002"/>
            <a:ext cx="6891397" cy="4876800"/>
          </a:xfrm>
        </p:spPr>
      </p:pic>
      <p:pic>
        <p:nvPicPr>
          <p:cNvPr id="1119" name="Picture 4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4393" y="1462087"/>
            <a:ext cx="2127250" cy="5395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903935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L</a:t>
            </a:r>
            <a:r>
              <a:rPr lang="fi-FI" dirty="0" smtClean="0"/>
              <a:t>ainamatkat</a:t>
            </a:r>
            <a:endParaRPr lang="fi-FI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D96B06-D831-4268-A2A4-0A24CB3C84DA}" type="datetime1">
              <a:rPr lang="fi-FI" smtClean="0"/>
              <a:t>23.11.2014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Gispositio oy</a:t>
            </a:r>
            <a:endParaRPr lang="fi-FI"/>
          </a:p>
        </p:txBody>
      </p:sp>
      <p:pic>
        <p:nvPicPr>
          <p:cNvPr id="2141" name="Content Placeholder 2140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141" y="1976277"/>
            <a:ext cx="6891397" cy="4876800"/>
          </a:xfrm>
        </p:spPr>
      </p:pic>
      <p:pic>
        <p:nvPicPr>
          <p:cNvPr id="2142" name="Picture 4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0272" y="2060848"/>
            <a:ext cx="1730375" cy="2476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1870639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Väestömäärä</a:t>
            </a:r>
            <a:endParaRPr lang="fi-FI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2A0A2B-0C32-4A22-A901-BB3F3E3BD184}" type="datetime1">
              <a:rPr lang="fi-FI" smtClean="0"/>
              <a:t>23.11.2014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Gispositio oy</a:t>
            </a:r>
            <a:endParaRPr lang="fi-FI"/>
          </a:p>
        </p:txBody>
      </p:sp>
      <p:pic>
        <p:nvPicPr>
          <p:cNvPr id="86" name="Content Placeholder 8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858" y="1985246"/>
            <a:ext cx="6891397" cy="4876800"/>
          </a:xfrm>
        </p:spPr>
      </p:pic>
    </p:spTree>
    <p:extLst>
      <p:ext uri="{BB962C8B-B14F-4D97-AF65-F5344CB8AC3E}">
        <p14:creationId xmlns:p14="http://schemas.microsoft.com/office/powerpoint/2010/main" val="428870503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Väestön ikäjakauma</a:t>
            </a:r>
            <a:endParaRPr lang="fi-FI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0BE745-058C-4BD6-88D4-7EDD264897AC}" type="datetime1">
              <a:rPr lang="fi-FI" smtClean="0"/>
              <a:t>23.11.2014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Gispositio oy</a:t>
            </a:r>
            <a:endParaRPr lang="fi-FI"/>
          </a:p>
        </p:txBody>
      </p:sp>
      <p:pic>
        <p:nvPicPr>
          <p:cNvPr id="85" name="Content Placeholder 8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81798"/>
            <a:ext cx="6891397" cy="4876800"/>
          </a:xfrm>
        </p:spPr>
      </p:pic>
    </p:spTree>
    <p:extLst>
      <p:ext uri="{BB962C8B-B14F-4D97-AF65-F5344CB8AC3E}">
        <p14:creationId xmlns:p14="http://schemas.microsoft.com/office/powerpoint/2010/main" val="327426466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76056" y="533400"/>
            <a:ext cx="3610744" cy="990600"/>
          </a:xfrm>
        </p:spPr>
        <p:txBody>
          <a:bodyPr/>
          <a:lstStyle/>
          <a:p>
            <a:r>
              <a:rPr lang="fi-FI" dirty="0" smtClean="0"/>
              <a:t>Väestörakenne</a:t>
            </a:r>
            <a:endParaRPr lang="fi-FI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11F1DD-AA03-478A-99EE-AD64C3C5D987}" type="datetime1">
              <a:rPr lang="fi-FI" smtClean="0"/>
              <a:t>23.11.2014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Gispositio oy</a:t>
            </a:r>
            <a:endParaRPr lang="fi-FI"/>
          </a:p>
        </p:txBody>
      </p:sp>
      <p:sp>
        <p:nvSpPr>
          <p:cNvPr id="8" name="TextBox 7"/>
          <p:cNvSpPr txBox="1"/>
          <p:nvPr/>
        </p:nvSpPr>
        <p:spPr>
          <a:xfrm>
            <a:off x="5255568" y="1619238"/>
            <a:ext cx="3888432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dirty="0"/>
              <a:t>Graafi kertoo mikä on </a:t>
            </a:r>
            <a:r>
              <a:rPr lang="fi-FI" dirty="0" smtClean="0"/>
              <a:t>Vaski-alueen </a:t>
            </a:r>
            <a:r>
              <a:rPr lang="fi-FI" dirty="0"/>
              <a:t>sekä paikallisen kirjaston ensisijaisen vaikutusalueen väestön ikä- ja sukupuoliryhmittäinen jakauma.</a:t>
            </a:r>
          </a:p>
          <a:p>
            <a:endParaRPr lang="fi-FI" dirty="0"/>
          </a:p>
          <a:p>
            <a:r>
              <a:rPr lang="fi-FI" dirty="0" smtClean="0"/>
              <a:t>Sininen </a:t>
            </a:r>
            <a:r>
              <a:rPr lang="fi-FI" dirty="0"/>
              <a:t>pylväs kertoo paikallisen väestörakenteen jakauman</a:t>
            </a:r>
          </a:p>
          <a:p>
            <a:endParaRPr lang="fi-FI" dirty="0"/>
          </a:p>
          <a:p>
            <a:r>
              <a:rPr lang="fi-FI" dirty="0" smtClean="0"/>
              <a:t>Punainen </a:t>
            </a:r>
            <a:r>
              <a:rPr lang="fi-FI" dirty="0"/>
              <a:t>pylväs kertoo </a:t>
            </a:r>
            <a:r>
              <a:rPr lang="fi-FI" dirty="0" smtClean="0"/>
              <a:t>Vaski-alueen </a:t>
            </a:r>
            <a:r>
              <a:rPr lang="fi-FI" dirty="0"/>
              <a:t>väestörakenteen jakauman</a:t>
            </a:r>
          </a:p>
          <a:p>
            <a:endParaRPr lang="fi-FI" dirty="0"/>
          </a:p>
          <a:p>
            <a:r>
              <a:rPr lang="fi-FI" dirty="0"/>
              <a:t>Pylväitä vertailemalla voi päätellä miten oman kirjaston toimintaympäristö eroaa </a:t>
            </a:r>
            <a:r>
              <a:rPr lang="fi-FI" dirty="0" smtClean="0"/>
              <a:t>Vaski-alueen </a:t>
            </a:r>
            <a:r>
              <a:rPr lang="fi-FI" dirty="0"/>
              <a:t>yleisestä väestörakenteesta.</a:t>
            </a:r>
            <a:endParaRPr lang="fi-FI" dirty="0"/>
          </a:p>
        </p:txBody>
      </p:sp>
      <p:pic>
        <p:nvPicPr>
          <p:cNvPr id="3113" name="Picture 4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0" y="877887"/>
            <a:ext cx="4565650" cy="5980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2784472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16016" y="533400"/>
            <a:ext cx="3970784" cy="990600"/>
          </a:xfrm>
        </p:spPr>
        <p:txBody>
          <a:bodyPr>
            <a:normAutofit fontScale="90000"/>
          </a:bodyPr>
          <a:lstStyle/>
          <a:p>
            <a:r>
              <a:rPr lang="fi-FI" dirty="0" smtClean="0"/>
              <a:t>Väestön aktiivisuus</a:t>
            </a:r>
            <a:endParaRPr lang="fi-FI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42DF9E-6D96-4353-BEDB-9CE56D54CE3F}" type="datetime1">
              <a:rPr lang="fi-FI" smtClean="0"/>
              <a:t>23.11.2014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Gispositio oy</a:t>
            </a:r>
            <a:endParaRPr lang="fi-FI"/>
          </a:p>
        </p:txBody>
      </p:sp>
      <p:sp>
        <p:nvSpPr>
          <p:cNvPr id="3" name="TextBox 2"/>
          <p:cNvSpPr txBox="1"/>
          <p:nvPr/>
        </p:nvSpPr>
        <p:spPr>
          <a:xfrm>
            <a:off x="4932040" y="1340768"/>
            <a:ext cx="3816424" cy="47705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600" dirty="0"/>
              <a:t>Graafi kertoo oman kirjaston vaikutusalueen väestöryhmien aktiivisuudesta suhteessa alueen ikäryhmän kokoon.</a:t>
            </a:r>
          </a:p>
          <a:p>
            <a:endParaRPr lang="fi-FI" sz="1600" dirty="0"/>
          </a:p>
          <a:p>
            <a:r>
              <a:rPr lang="fi-FI" sz="1600" dirty="0" smtClean="0"/>
              <a:t>Sininen </a:t>
            </a:r>
            <a:r>
              <a:rPr lang="fi-FI" sz="1600" dirty="0"/>
              <a:t>pylväs kertoo paikalliselta vaikutusalueelta mihin tahansa verkoston kirjastoon suunnanneen lainaajajoukon ikäryhmittäiset markkinaosuudet.</a:t>
            </a:r>
          </a:p>
          <a:p>
            <a:endParaRPr lang="fi-FI" sz="1600" dirty="0"/>
          </a:p>
          <a:p>
            <a:r>
              <a:rPr lang="fi-FI" sz="1600" dirty="0" smtClean="0"/>
              <a:t>Punainen </a:t>
            </a:r>
            <a:r>
              <a:rPr lang="fi-FI" sz="1600" dirty="0"/>
              <a:t>pylväs kertoo </a:t>
            </a:r>
            <a:r>
              <a:rPr lang="fi-FI" sz="1600" dirty="0" smtClean="0"/>
              <a:t>Vaski-alueen </a:t>
            </a:r>
            <a:r>
              <a:rPr lang="fi-FI" sz="1600" dirty="0"/>
              <a:t>ikäryhmittäiset markkinaosuudet.</a:t>
            </a:r>
          </a:p>
          <a:p>
            <a:endParaRPr lang="fi-FI" sz="1600" dirty="0"/>
          </a:p>
          <a:p>
            <a:r>
              <a:rPr lang="fi-FI" sz="1600" dirty="0"/>
              <a:t>Pylväitä vertailemalla voi päätellä mitkä väestöryhmät omalla vaikutusalueella ovat aktiivisia kirjastoverkoston lainapalveluiden käyttäjiä ja mitkä väestöryhmät ovat passiivisia.</a:t>
            </a:r>
            <a:endParaRPr lang="fi-FI" sz="1600" dirty="0"/>
          </a:p>
        </p:txBody>
      </p:sp>
      <p:pic>
        <p:nvPicPr>
          <p:cNvPr id="4138" name="Picture 4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74663"/>
            <a:ext cx="4572000" cy="6383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1168290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44008" y="372365"/>
            <a:ext cx="4042792" cy="990600"/>
          </a:xfrm>
        </p:spPr>
        <p:txBody>
          <a:bodyPr>
            <a:normAutofit fontScale="90000"/>
          </a:bodyPr>
          <a:lstStyle/>
          <a:p>
            <a:r>
              <a:rPr lang="fi-FI" dirty="0" smtClean="0"/>
              <a:t>Väestön aktiivisuus paikalliskirjastossa</a:t>
            </a:r>
            <a:endParaRPr lang="fi-FI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41254E-A01F-428D-8DF6-3270D9752387}" type="datetime1">
              <a:rPr lang="fi-FI" smtClean="0"/>
              <a:t>23.11.2014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Gispositio oy</a:t>
            </a:r>
            <a:endParaRPr lang="fi-FI"/>
          </a:p>
        </p:txBody>
      </p:sp>
      <p:sp>
        <p:nvSpPr>
          <p:cNvPr id="3" name="TextBox 2"/>
          <p:cNvSpPr txBox="1"/>
          <p:nvPr/>
        </p:nvSpPr>
        <p:spPr>
          <a:xfrm>
            <a:off x="4805950" y="1484784"/>
            <a:ext cx="4104456" cy="46474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400" dirty="0"/>
              <a:t>Graafi kertoo oman kirjaston vaikutusalueen väestöryhmien aktiivisuudesta suhteessa alueen ikäryhmän kokoon.</a:t>
            </a:r>
          </a:p>
          <a:p>
            <a:endParaRPr lang="fi-FI" sz="1400" dirty="0"/>
          </a:p>
          <a:p>
            <a:r>
              <a:rPr lang="fi-FI" sz="1400" dirty="0"/>
              <a:t>Vihreä pylväs kertoo paikalliselta vaikutusalueelta paikalliseen kirjastoon asioineen lainaajajoukon ikäryhmittäiset markkinaosuudet.</a:t>
            </a:r>
          </a:p>
          <a:p>
            <a:endParaRPr lang="fi-FI" sz="1400" dirty="0"/>
          </a:p>
          <a:p>
            <a:r>
              <a:rPr lang="fi-FI" sz="1400" dirty="0"/>
              <a:t>Punainen pylväs kertoo paikalliselta vaikutusalueelta mihin tahansa verkoston kirjastoon suunnanneen lainaajajoukon ikäryhmittäiset markkinaosuudet.</a:t>
            </a:r>
          </a:p>
          <a:p>
            <a:endParaRPr lang="fi-FI" sz="1400" dirty="0"/>
          </a:p>
          <a:p>
            <a:r>
              <a:rPr lang="fi-FI" sz="1400" dirty="0"/>
              <a:t>Sininen pylväs kertoo </a:t>
            </a:r>
            <a:r>
              <a:rPr lang="fi-FI" sz="1400" dirty="0" smtClean="0"/>
              <a:t>Vaski-alueen </a:t>
            </a:r>
            <a:r>
              <a:rPr lang="fi-FI" sz="1400" dirty="0"/>
              <a:t>ikäryhmittäiset markkinaosuudet.</a:t>
            </a:r>
          </a:p>
          <a:p>
            <a:endParaRPr lang="fi-FI" sz="1400" dirty="0"/>
          </a:p>
          <a:p>
            <a:r>
              <a:rPr lang="fi-FI" sz="1400" dirty="0"/>
              <a:t>Pylväitä vertailemalla voi päätellä mitkä väestöryhmät omalla vaikutusalueella ovat aktiivisia paikallisen kirjaston ja kirjastoverkoston lainapalveluiden käyttäjiä ja mitkä väestöryhmät ovat passiivisia</a:t>
            </a:r>
            <a:r>
              <a:rPr lang="fi-FI" sz="1600" dirty="0"/>
              <a:t>.</a:t>
            </a:r>
            <a:endParaRPr lang="fi-FI" sz="1600" dirty="0"/>
          </a:p>
        </p:txBody>
      </p:sp>
      <p:pic>
        <p:nvPicPr>
          <p:cNvPr id="5161" name="Picture 4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14337"/>
            <a:ext cx="4260850" cy="6443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0842358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larity">
  <a:themeElements>
    <a:clrScheme name="Clarity">
      <a:dk1>
        <a:srgbClr val="292934"/>
      </a:dk1>
      <a:lt1>
        <a:srgbClr val="FFFFFF"/>
      </a:lt1>
      <a:dk2>
        <a:srgbClr val="D2533C"/>
      </a:dk2>
      <a:lt2>
        <a:srgbClr val="F3F2DC"/>
      </a:lt2>
      <a:accent1>
        <a:srgbClr val="93A299"/>
      </a:accent1>
      <a:accent2>
        <a:srgbClr val="AD8F67"/>
      </a:accent2>
      <a:accent3>
        <a:srgbClr val="726056"/>
      </a:accent3>
      <a:accent4>
        <a:srgbClr val="4C5A6A"/>
      </a:accent4>
      <a:accent5>
        <a:srgbClr val="808DA0"/>
      </a:accent5>
      <a:accent6>
        <a:srgbClr val="79463D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larity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1401</TotalTime>
  <Words>201</Words>
  <Application>Microsoft Office PowerPoint</Application>
  <PresentationFormat>On-screen Show (4:3)</PresentationFormat>
  <Paragraphs>50</Paragraphs>
  <Slides>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Clarity</vt:lpstr>
      <vt:lpstr>Yhteispalvelu kirjasto skanssi</vt:lpstr>
      <vt:lpstr>Asiointialue</vt:lpstr>
      <vt:lpstr>Lainamatkat</vt:lpstr>
      <vt:lpstr>Väestömäärä</vt:lpstr>
      <vt:lpstr>Väestön ikäjakauma</vt:lpstr>
      <vt:lpstr>Väestörakenne</vt:lpstr>
      <vt:lpstr>Väestön aktiivisuus</vt:lpstr>
      <vt:lpstr>Väestön aktiivisuus paikalliskirjastossa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kova</dc:creator>
  <cp:lastModifiedBy>Jaani</cp:lastModifiedBy>
  <cp:revision>58</cp:revision>
  <dcterms:created xsi:type="dcterms:W3CDTF">2013-10-06T12:42:55Z</dcterms:created>
  <dcterms:modified xsi:type="dcterms:W3CDTF">2014-11-23T20:14:15Z</dcterms:modified>
</cp:coreProperties>
</file>