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3" r:id="rId4"/>
    <p:sldId id="258" r:id="rId5"/>
    <p:sldId id="265" r:id="rId6"/>
    <p:sldId id="272" r:id="rId7"/>
    <p:sldId id="268" r:id="rId8"/>
    <p:sldId id="270" r:id="rId9"/>
    <p:sldId id="269" r:id="rId10"/>
    <p:sldId id="259" r:id="rId11"/>
    <p:sldId id="260" r:id="rId12"/>
    <p:sldId id="273" r:id="rId13"/>
    <p:sldId id="261" r:id="rId14"/>
    <p:sldId id="266" r:id="rId15"/>
    <p:sldId id="264" r:id="rId16"/>
    <p:sldId id="267" r:id="rId17"/>
    <p:sldId id="271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29" Type="http://schemas.openxmlformats.org/officeDocument/2006/relationships/customXml" Target="../customXml/item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5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07B26-7C23-4DC0-ABEF-2AA6747F5250}" type="datetimeFigureOut">
              <a:rPr lang="fi-FI" smtClean="0"/>
              <a:pPr/>
              <a:t>28.8.2016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609A6A-32F4-4DC4-92A4-DFD25470A16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49834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DAB80-0243-4A28-874F-1DD1ADD635D6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helsinki.fi/pages/viewpage.action?pageId=11937609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wi.fi/category/tiedonkuvailunasiantuntijapalvelut" TargetMode="External"/><Relationship Id="rId2" Type="http://schemas.openxmlformats.org/officeDocument/2006/relationships/hyperlink" Target="https://www.kiwi.fi/display/Kuvailusaantopalvelu/Organisoint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iwi.fi/pages/viewpage.action?pageId=21759871" TargetMode="External"/><Relationship Id="rId5" Type="http://schemas.openxmlformats.org/officeDocument/2006/relationships/hyperlink" Target="https://wiki.helsinki.fi/pages/viewpage.action?pageId=123601834" TargetMode="External"/><Relationship Id="rId4" Type="http://schemas.openxmlformats.org/officeDocument/2006/relationships/hyperlink" Target="https://wiki.helsinki.fi/display/Metiva/Me-luetteloijat+-postituslist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wi.fi/pages/viewpage.action?pageId=51282030" TargetMode="External"/><Relationship Id="rId2" Type="http://schemas.openxmlformats.org/officeDocument/2006/relationships/hyperlink" Target="https://www.kiwi.fi/display/Kuvailusaantopalvelu/Tapahtumat+ja+koulutuks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iwi.fi/display/melinda/Melindan+toimintaohj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wi.fi/pages/viewpage.action?pageId=50168238" TargetMode="External"/><Relationship Id="rId2" Type="http://schemas.openxmlformats.org/officeDocument/2006/relationships/hyperlink" Target="https://wiki.helsinki.fi/display/Metiva/Alep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helsinki.fi/display/Metiva/Melinda-talonmiehen+palst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datoolki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wi.fi/pages/viewpage.action?pageId=54657474" TargetMode="External"/><Relationship Id="rId2" Type="http://schemas.openxmlformats.org/officeDocument/2006/relationships/hyperlink" Target="http://www.kirjastot.fi/node/48196?language_content_entity=f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Melinda-kokemuksia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Miten kuvailutyö on muuttunut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>
          <a:xfrm>
            <a:off x="2371936" y="6165304"/>
            <a:ext cx="4400128" cy="50405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Kuvailutyön muutokset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fi-FI" dirty="0" smtClean="0"/>
              <a:t>Uuden tietueen tallennus Melindaan nopeaa</a:t>
            </a:r>
          </a:p>
          <a:p>
            <a:r>
              <a:rPr lang="fi-FI" dirty="0" smtClean="0"/>
              <a:t>Sen sijaan tietueiden yhdistely vie aikaa:</a:t>
            </a:r>
            <a:br>
              <a:rPr lang="fi-FI" dirty="0" smtClean="0"/>
            </a:br>
            <a:r>
              <a:rPr lang="fi-FI" dirty="0" smtClean="0"/>
              <a:t>Melinda-tietueissa on paljon kenttiä, joita ei ole käytössä PIKI-tietokannassa</a:t>
            </a:r>
          </a:p>
          <a:p>
            <a:pPr lvl="1"/>
            <a:r>
              <a:rPr lang="fi-FI" dirty="0" smtClean="0"/>
              <a:t>Tarpeettomien luokitus-, asiasana- ym. kenttien poistaminen vie aikaa ja vaatii tarkkuutta</a:t>
            </a:r>
          </a:p>
          <a:p>
            <a:pPr lvl="1"/>
            <a:r>
              <a:rPr lang="fi-FI" dirty="0" smtClean="0"/>
              <a:t>Aurora-ohjelman tietueiden tuonti- ja vientiasetusten säätämisellä voidaan vaikuttaa yhdistelyyn, </a:t>
            </a:r>
            <a:r>
              <a:rPr lang="fi-FI" dirty="0" smtClean="0"/>
              <a:t>PIKIssä</a:t>
            </a:r>
            <a:r>
              <a:rPr lang="fi-FI" dirty="0" smtClean="0"/>
              <a:t> vielä hiottava sääntöjä</a:t>
            </a:r>
          </a:p>
          <a:p>
            <a:pPr lvl="1"/>
            <a:r>
              <a:rPr lang="fi-FI" dirty="0" smtClean="0"/>
              <a:t>sääntöjä tehdään myös Aleph-järjestelmän puolelle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67980" y="6309320"/>
            <a:ext cx="3608040" cy="412155"/>
          </a:xfrm>
        </p:spPr>
        <p:txBody>
          <a:bodyPr/>
          <a:lstStyle/>
          <a:p>
            <a:r>
              <a:rPr lang="fi-FI" dirty="0" smtClean="0"/>
              <a:t>Eeva-Riitta Peltonen,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3149-A313-4935-9B91-14D42D8D96D3}" type="slidenum">
              <a:rPr lang="fi-FI" smtClean="0"/>
              <a:pPr/>
              <a:t>10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337842" y="6309320"/>
            <a:ext cx="4468316" cy="412155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3149-A313-4935-9B91-14D42D8D96D3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/>
              <a:t> </a:t>
            </a:r>
          </a:p>
        </p:txBody>
      </p:sp>
      <p:pic>
        <p:nvPicPr>
          <p:cNvPr id="9" name="Kuva 8"/>
          <p:cNvPicPr/>
          <p:nvPr/>
        </p:nvPicPr>
        <p:blipFill>
          <a:blip r:embed="rId2" cstate="print"/>
          <a:srcRect l="2022" t="7748" r="2371" b="5264"/>
          <a:stretch>
            <a:fillRect/>
          </a:stretch>
        </p:blipFill>
        <p:spPr>
          <a:xfrm>
            <a:off x="251520" y="584684"/>
            <a:ext cx="8640959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Replikointi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Replikointi eli tietueiden päivitys Melindassa tehdyillä korjauksilla on </a:t>
            </a:r>
            <a:r>
              <a:rPr lang="fi-FI" dirty="0" smtClean="0"/>
              <a:t>PIKIssä</a:t>
            </a:r>
            <a:r>
              <a:rPr lang="fi-FI" dirty="0" smtClean="0"/>
              <a:t> vasta katselmointivaiheessa, joten sen hyötyjä ei vielä   ole voitu punnita</a:t>
            </a:r>
          </a:p>
          <a:p>
            <a:r>
              <a:rPr lang="fi-FI" dirty="0" smtClean="0"/>
              <a:t>Päivittäin korjattuja tietueita tulee jopa satoja</a:t>
            </a:r>
          </a:p>
          <a:p>
            <a:r>
              <a:rPr lang="fi-FI" dirty="0" smtClean="0"/>
              <a:t>Replikointi-ohjelmaa pitää yhä hioa:</a:t>
            </a:r>
          </a:p>
          <a:p>
            <a:pPr lvl="1"/>
            <a:r>
              <a:rPr lang="fi-FI" dirty="0" smtClean="0"/>
              <a:t>Mitä muutoksia ja mihin kenttiin annetaan tulla</a:t>
            </a:r>
          </a:p>
          <a:p>
            <a:pPr lvl="1"/>
            <a:r>
              <a:rPr lang="fi-FI" dirty="0" smtClean="0"/>
              <a:t>Korjausten oikeellisuustarkistusta kehitettävä </a:t>
            </a:r>
          </a:p>
          <a:p>
            <a:pPr lvl="1"/>
            <a:r>
              <a:rPr lang="fi-FI" dirty="0" smtClean="0"/>
              <a:t>Tietueiden kansioituminen aiheittain: teksti, musiikki, muu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67980" y="6381328"/>
            <a:ext cx="3608040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12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Kuvailutyön muutokset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fi-FI" dirty="0" smtClean="0"/>
              <a:t>Melindaan tuli PIKI- ja Anders-tietokantojen aineistosiirtojen myötä lisää tuplatietueita</a:t>
            </a:r>
          </a:p>
          <a:p>
            <a:pPr lvl="1"/>
            <a:r>
              <a:rPr lang="fi-FI" dirty="0" smtClean="0"/>
              <a:t>Näiden tietueiden  siivoamiseen menisi aikaa, mutta sitä ei ole pakko tehdä</a:t>
            </a:r>
          </a:p>
          <a:p>
            <a:pPr lvl="1"/>
            <a:r>
              <a:rPr lang="fi-FI" dirty="0" smtClean="0"/>
              <a:t>Melindassa olevia tuplatietueita yhdistellään manuaalisesti </a:t>
            </a:r>
            <a:r>
              <a:rPr lang="fi-FI" dirty="0" smtClean="0">
                <a:hlinkClick r:id="rId2"/>
              </a:rPr>
              <a:t>Merge</a:t>
            </a:r>
            <a:r>
              <a:rPr lang="fi-FI" dirty="0" smtClean="0"/>
              <a:t>-työkalun avulla</a:t>
            </a:r>
          </a:p>
          <a:p>
            <a:pPr lvl="1"/>
            <a:r>
              <a:rPr lang="fi-FI" dirty="0" smtClean="0"/>
              <a:t>Kansalliskirjasto tekee myös keskitetysti  tietokantakorjauksia</a:t>
            </a:r>
            <a:endParaRPr lang="fi-FI" dirty="0"/>
          </a:p>
          <a:p>
            <a:pPr lvl="1"/>
            <a:r>
              <a:rPr lang="fi-FI" dirty="0" smtClean="0"/>
              <a:t>Melinda-yhteisössä</a:t>
            </a:r>
            <a:r>
              <a:rPr lang="fi-FI" dirty="0" smtClean="0"/>
              <a:t> on satoja kuvailijoita korjaamassa tietokantaa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87960" y="6381328"/>
            <a:ext cx="3968080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3149-A313-4935-9B91-14D42D8D96D3}" type="slidenum">
              <a:rPr lang="fi-FI" smtClean="0"/>
              <a:pPr/>
              <a:t>13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/>
              <a:t>L</a:t>
            </a:r>
            <a:r>
              <a:rPr lang="fi-FI" dirty="0" smtClean="0"/>
              <a:t>aajempi ”työyhteisö”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Yhteisöllisyys, voi kysyä neuvoa</a:t>
            </a:r>
          </a:p>
          <a:p>
            <a:r>
              <a:rPr lang="fi-FI" dirty="0" smtClean="0"/>
              <a:t>Kansalliskirjaston tarjoamat palvelut</a:t>
            </a:r>
          </a:p>
          <a:p>
            <a:pPr lvl="1"/>
            <a:r>
              <a:rPr lang="fi-FI" u="sng" dirty="0">
                <a:hlinkClick r:id="rId2"/>
              </a:rPr>
              <a:t>Kuvailusääntöpalvelu</a:t>
            </a:r>
            <a:r>
              <a:rPr lang="fi-FI" dirty="0"/>
              <a:t>, </a:t>
            </a:r>
            <a:r>
              <a:rPr lang="fi-FI" u="sng" dirty="0">
                <a:hlinkClick r:id="rId3"/>
              </a:rPr>
              <a:t>Tiedonkuvailun </a:t>
            </a:r>
            <a:r>
              <a:rPr lang="fi-FI" u="sng" dirty="0" smtClean="0">
                <a:hlinkClick r:id="rId3"/>
              </a:rPr>
              <a:t>asiantuntijapalvelut</a:t>
            </a:r>
            <a:endParaRPr lang="fi-FI" dirty="0" smtClean="0"/>
          </a:p>
          <a:p>
            <a:pPr lvl="1"/>
            <a:r>
              <a:rPr lang="fi-FI" dirty="0" smtClean="0">
                <a:hlinkClick r:id="rId4"/>
              </a:rPr>
              <a:t>me-luetteloijat</a:t>
            </a:r>
            <a:r>
              <a:rPr lang="fi-FI" dirty="0" smtClean="0"/>
              <a:t>  –postituslista</a:t>
            </a:r>
          </a:p>
          <a:p>
            <a:pPr lvl="1"/>
            <a:r>
              <a:rPr lang="fi-FI" dirty="0" smtClean="0">
                <a:hlinkClick r:id="rId5"/>
              </a:rPr>
              <a:t>voy-cat</a:t>
            </a:r>
            <a:r>
              <a:rPr lang="fi-FI" dirty="0" smtClean="0"/>
              <a:t>  –postituslista</a:t>
            </a:r>
          </a:p>
          <a:p>
            <a:pPr lvl="1"/>
            <a:r>
              <a:rPr lang="fi-FI" u="sng" dirty="0">
                <a:hlinkClick r:id="rId6"/>
              </a:rPr>
              <a:t>KUMEA </a:t>
            </a:r>
            <a:r>
              <a:rPr lang="fi-FI" dirty="0" smtClean="0"/>
              <a:t>–työryhmä</a:t>
            </a:r>
          </a:p>
          <a:p>
            <a:r>
              <a:rPr lang="fi-FI" dirty="0" smtClean="0"/>
              <a:t>Kysellään apua enemmän kuin aikaisemmin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43944" y="6381328"/>
            <a:ext cx="4256112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14</a:t>
            </a:fld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5194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Keskitetty kuvailu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fi-FI" dirty="0" smtClean="0"/>
              <a:t>PIKIssä </a:t>
            </a:r>
            <a:r>
              <a:rPr lang="fi-FI" dirty="0"/>
              <a:t>keskitetyn kuvailun kokeilu</a:t>
            </a:r>
          </a:p>
          <a:p>
            <a:pPr lvl="1" fontAlgn="base"/>
            <a:r>
              <a:rPr lang="fi-FI" dirty="0"/>
              <a:t>Aineiston primaari- eli ensikertainen kuvailu omaan tietokantaan ja Melindaan ainoastaan Tampereella</a:t>
            </a:r>
          </a:p>
          <a:p>
            <a:pPr fontAlgn="base"/>
            <a:r>
              <a:rPr lang="fi-FI" dirty="0"/>
              <a:t>Miksi?</a:t>
            </a:r>
          </a:p>
          <a:p>
            <a:pPr lvl="1" fontAlgn="base"/>
            <a:r>
              <a:rPr lang="fi-FI" dirty="0"/>
              <a:t>Kuvailun </a:t>
            </a:r>
            <a:r>
              <a:rPr lang="fi-FI" dirty="0" smtClean="0"/>
              <a:t>vaativuus, </a:t>
            </a:r>
            <a:r>
              <a:rPr lang="fi-FI" dirty="0"/>
              <a:t>sääntöjen </a:t>
            </a:r>
            <a:r>
              <a:rPr lang="fi-FI" dirty="0" smtClean="0"/>
              <a:t>noudattaminen</a:t>
            </a:r>
          </a:p>
          <a:p>
            <a:pPr lvl="1" fontAlgn="base"/>
            <a:r>
              <a:rPr lang="fi-FI" dirty="0" smtClean="0"/>
              <a:t>Sääntöjen etsiminen verkosta, säännöt usein englanninkielisiä, kielitaitoa tarvitaan entistä enemmän</a:t>
            </a:r>
            <a:endParaRPr lang="fi-FI" dirty="0"/>
          </a:p>
          <a:p>
            <a:pPr lvl="1" fontAlgn="base"/>
            <a:r>
              <a:rPr lang="fi-FI" dirty="0"/>
              <a:t>Kunnat hyvin erilaisia, kaikissa ei ole </a:t>
            </a:r>
            <a:r>
              <a:rPr lang="fi-FI" dirty="0" smtClean="0"/>
              <a:t>resursseja kuvailuun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67980" y="6309320"/>
            <a:ext cx="3608040" cy="412155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334861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Yhteistyö Kansalliskirjaston kanssa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Koulutukset</a:t>
            </a:r>
          </a:p>
          <a:p>
            <a:pPr lvl="1"/>
            <a:r>
              <a:rPr lang="fi-FI" dirty="0" smtClean="0"/>
              <a:t>Kuvailusääntöpalveluiden  </a:t>
            </a:r>
            <a:r>
              <a:rPr lang="fi-FI" dirty="0" smtClean="0">
                <a:hlinkClick r:id="rId2"/>
              </a:rPr>
              <a:t>verkkokoulutukset</a:t>
            </a:r>
            <a:r>
              <a:rPr lang="fi-FI" dirty="0" smtClean="0"/>
              <a:t> kaikkien katsottavissa</a:t>
            </a:r>
          </a:p>
          <a:p>
            <a:pPr lvl="2"/>
            <a:r>
              <a:rPr lang="fi-FI" dirty="0" smtClean="0"/>
              <a:t>ei enää paikallista koulutustarvetta niin paljon</a:t>
            </a:r>
          </a:p>
          <a:p>
            <a:pPr lvl="1"/>
            <a:r>
              <a:rPr lang="fi-FI" dirty="0" smtClean="0">
                <a:hlinkClick r:id="rId3"/>
              </a:rPr>
              <a:t>Sovellusohjeet</a:t>
            </a:r>
            <a:r>
              <a:rPr lang="fi-FI" dirty="0" smtClean="0"/>
              <a:t>  ja muut säännöt kuten </a:t>
            </a:r>
            <a:r>
              <a:rPr lang="fi-FI" dirty="0" smtClean="0">
                <a:hlinkClick r:id="rId4"/>
              </a:rPr>
              <a:t>Melindan toimintaohje </a:t>
            </a:r>
            <a:r>
              <a:rPr lang="fi-FI" dirty="0" smtClean="0"/>
              <a:t>verkossa</a:t>
            </a:r>
          </a:p>
          <a:p>
            <a:pPr lvl="2"/>
            <a:r>
              <a:rPr lang="fi-FI" dirty="0" smtClean="0"/>
              <a:t>ei tarvitse enää laatia paikallisia ohjeistuksia kuin "omien" kenttien käyttöön</a:t>
            </a:r>
          </a:p>
          <a:p>
            <a:r>
              <a:rPr lang="fi-FI" dirty="0" smtClean="0"/>
              <a:t>Yhteistyön onnistuminen</a:t>
            </a:r>
          </a:p>
          <a:p>
            <a:pPr lvl="1"/>
            <a:r>
              <a:rPr lang="fi-FI" dirty="0" smtClean="0"/>
              <a:t>olemme yleensä saaneet vastaukset ja ratkaisut ongelmiimme</a:t>
            </a:r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95972" y="6381328"/>
            <a:ext cx="3752056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16</a:t>
            </a:fld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0803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10" name="Alaotsikko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eeva-riitta.peltonen@tampere.fi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479948" y="6309320"/>
            <a:ext cx="4184104" cy="412155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17</a:t>
            </a:fld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i-FI" dirty="0" smtClean="0"/>
              <a:t>Tilastotietoa kuvailusta ei ole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Kansalliskirjaston hyötyanalyysi:</a:t>
            </a:r>
          </a:p>
          <a:p>
            <a:pPr lvl="1"/>
            <a:r>
              <a:rPr lang="fi-FI" dirty="0"/>
              <a:t>mitataan </a:t>
            </a:r>
            <a:r>
              <a:rPr lang="fi-FI" dirty="0" smtClean="0"/>
              <a:t>sitä, kuinka paljon aikaa kuluu erilaisten aineistojen kuvailuun ennen </a:t>
            </a:r>
            <a:r>
              <a:rPr lang="fi-FI" dirty="0"/>
              <a:t>M</a:t>
            </a:r>
            <a:r>
              <a:rPr lang="fi-FI" dirty="0" smtClean="0"/>
              <a:t>elindaan liittymistä ja sen jälkeen</a:t>
            </a:r>
          </a:p>
          <a:p>
            <a:pPr lvl="1"/>
            <a:r>
              <a:rPr lang="fi-FI" dirty="0" smtClean="0"/>
              <a:t>1. vaihe tehtiin helmikuussa 2015</a:t>
            </a:r>
            <a:endParaRPr lang="fi-FI" dirty="0"/>
          </a:p>
          <a:p>
            <a:pPr lvl="1"/>
            <a:r>
              <a:rPr lang="fi-FI" dirty="0" smtClean="0"/>
              <a:t> 2. vaihe tehdään, kun replikointi on saatu toimimaan ja kun muitakin yleisiä kirjastoja on saatu mukaan</a:t>
            </a:r>
          </a:p>
          <a:p>
            <a:r>
              <a:rPr lang="fi-FI" dirty="0" smtClean="0"/>
              <a:t>Aurorasta ei saa vielä irti tilastoja, tulossa tietokanta-analyysiin, joka on maksullinen ominaisuus</a:t>
            </a:r>
          </a:p>
          <a:p>
            <a:pPr>
              <a:buNone/>
            </a:pPr>
            <a:r>
              <a:rPr lang="fi-FI" dirty="0" smtClean="0"/>
              <a:t>→ puheenvuoroni pohjautuu vain kokemuksiin</a:t>
            </a:r>
          </a:p>
          <a:p>
            <a:r>
              <a:rPr lang="fi-FI" dirty="0" smtClean="0"/>
              <a:t>En käy läpi konkreettista kuvailuprosessia</a:t>
            </a:r>
          </a:p>
          <a:p>
            <a:pPr>
              <a:buFont typeface="Wingdings" panose="05000000000000000000" pitchFamily="2" charset="2"/>
              <a:buChar char="Ø"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95972" y="6381328"/>
            <a:ext cx="3752056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330368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Työkalut: uusia ohjelmia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fi-FI" dirty="0"/>
              <a:t>Kuvailemme </a:t>
            </a:r>
            <a:r>
              <a:rPr lang="fi-FI" dirty="0" smtClean="0"/>
              <a:t>lähinnä Aurora-kirjasto-järjestelmällä</a:t>
            </a:r>
            <a:endParaRPr lang="fi-FI" dirty="0"/>
          </a:p>
          <a:p>
            <a:pPr lvl="1" fontAlgn="base"/>
            <a:r>
              <a:rPr lang="fi-FI" dirty="0" smtClean="0"/>
              <a:t>Oman järjestelmän käytön etuna tuttuus, sujuvuus, osakohteiden kuvailun helppous</a:t>
            </a:r>
          </a:p>
          <a:p>
            <a:pPr fontAlgn="base"/>
            <a:r>
              <a:rPr lang="fi-FI" dirty="0" smtClean="0"/>
              <a:t>Melinda-kirjastojen</a:t>
            </a:r>
            <a:r>
              <a:rPr lang="fi-FI" dirty="0" smtClean="0"/>
              <a:t> </a:t>
            </a:r>
            <a:r>
              <a:rPr lang="fi-FI" dirty="0"/>
              <a:t>luettelointisovellus </a:t>
            </a:r>
            <a:r>
              <a:rPr lang="fi-FI" dirty="0">
                <a:hlinkClick r:id="rId2"/>
              </a:rPr>
              <a:t>Aleph</a:t>
            </a:r>
            <a:r>
              <a:rPr lang="fi-FI" dirty="0"/>
              <a:t> on kuitenkin asennettu kaikille</a:t>
            </a:r>
          </a:p>
          <a:p>
            <a:pPr lvl="1" fontAlgn="base"/>
            <a:r>
              <a:rPr lang="fi-FI" dirty="0"/>
              <a:t>varajärjestelmä, </a:t>
            </a:r>
            <a:r>
              <a:rPr lang="fi-FI" dirty="0" smtClean="0"/>
              <a:t>tarkastukset</a:t>
            </a:r>
          </a:p>
          <a:p>
            <a:pPr fontAlgn="base"/>
            <a:r>
              <a:rPr lang="fi-FI" dirty="0" smtClean="0">
                <a:hlinkClick r:id="rId3"/>
              </a:rPr>
              <a:t>Merge</a:t>
            </a:r>
            <a:r>
              <a:rPr lang="fi-FI" dirty="0" smtClean="0"/>
              <a:t>: </a:t>
            </a:r>
            <a:r>
              <a:rPr lang="fi-FI" dirty="0" smtClean="0"/>
              <a:t>Melinda-tietueiden</a:t>
            </a:r>
            <a:r>
              <a:rPr lang="fi-FI" dirty="0" smtClean="0"/>
              <a:t> yhdistelyohjelma, jolla voi poistaa Melindan tuplatietueita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95972" y="6381328"/>
            <a:ext cx="3752056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4283423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Kuvailutyön muutokset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682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Periaatteessa kuvailutyö ei ole muuttunut, huolehdimme vain siitä, että tallennamme tietueen myös Melindaan</a:t>
            </a:r>
          </a:p>
          <a:p>
            <a:r>
              <a:rPr lang="fi-FI" dirty="0" smtClean="0"/>
              <a:t>Kuvailusääntöihin kiinnittää kuitenkin enemmän huomiota kuin aikaisemmin – "</a:t>
            </a:r>
            <a:r>
              <a:rPr lang="fi-FI" dirty="0" smtClean="0">
                <a:hlinkClick r:id="rId2"/>
              </a:rPr>
              <a:t>Talonmies</a:t>
            </a:r>
            <a:r>
              <a:rPr lang="fi-FI" dirty="0" smtClean="0"/>
              <a:t> valvoo"  </a:t>
            </a:r>
          </a:p>
          <a:p>
            <a:r>
              <a:rPr lang="fi-FI" dirty="0" smtClean="0"/>
              <a:t>Paikallisia ratkaisuja tehdään vain rajoitetusti</a:t>
            </a:r>
          </a:p>
          <a:p>
            <a:pPr lvl="1"/>
            <a:r>
              <a:rPr lang="fi-FI" dirty="0" smtClean="0"/>
              <a:t>Omia kenttiä saa tehdä ja suojata / suodattaa ne asetuksilla, mutta vältämme omia virityksiä</a:t>
            </a:r>
          </a:p>
          <a:p>
            <a:pPr lvl="1"/>
            <a:r>
              <a:rPr lang="fi-FI" dirty="0" smtClean="0"/>
              <a:t>Myös Kansalliskirjasto tekee oman  järjestelmän puolelle asetuksia, jotka helpottavat työskentelyä</a:t>
            </a:r>
          </a:p>
          <a:p>
            <a:r>
              <a:rPr lang="fi-FI" dirty="0"/>
              <a:t>Merkittävistä </a:t>
            </a:r>
            <a:r>
              <a:rPr lang="fi-FI" dirty="0" smtClean="0"/>
              <a:t>tietueelle tehtävistä muutoksista pitää tiedottaa niille kirjastoille, joilla on kyseinen nimeke kokoelmissaan, esimerkiksi hakutiedot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E3149-A313-4935-9B91-14D42D8D96D3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2695972" y="6381328"/>
            <a:ext cx="3752056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pPr algn="l"/>
            <a:r>
              <a:rPr lang="fi-FI" dirty="0" smtClean="0"/>
              <a:t>RDA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84576"/>
          </a:xfrm>
        </p:spPr>
        <p:txBody>
          <a:bodyPr>
            <a:normAutofit fontScale="70000" lnSpcReduction="20000"/>
          </a:bodyPr>
          <a:lstStyle/>
          <a:p>
            <a:r>
              <a:rPr lang="fi-FI" sz="3400" dirty="0" smtClean="0"/>
              <a:t>Uusiin kuvailusääntöihin olisi siirrytty joka tapauksessa, mutta nyt piti siirtyä samassa rytmissä </a:t>
            </a:r>
            <a:r>
              <a:rPr lang="fi-FI" sz="3400" dirty="0" smtClean="0"/>
              <a:t>Melinda-kirjastojen</a:t>
            </a:r>
            <a:r>
              <a:rPr lang="fi-FI" sz="3400" dirty="0" smtClean="0"/>
              <a:t> kanssa</a:t>
            </a:r>
          </a:p>
          <a:p>
            <a:r>
              <a:rPr lang="fi-FI" sz="3400" dirty="0" smtClean="0"/>
              <a:t>Uudet  säännöt ovat kaikelle aineistolle samat, vain verkossa</a:t>
            </a:r>
            <a:r>
              <a:rPr lang="fi-FI" dirty="0" smtClean="0"/>
              <a:t>: </a:t>
            </a:r>
          </a:p>
          <a:p>
            <a:pPr lvl="1"/>
            <a:r>
              <a:rPr lang="fi-FI" sz="3100" dirty="0" smtClean="0"/>
              <a:t>Ostettava vuosittain </a:t>
            </a:r>
            <a:r>
              <a:rPr lang="fi-FI" sz="3100" dirty="0" smtClean="0">
                <a:hlinkClick r:id="rId2"/>
              </a:rPr>
              <a:t>RDA-toolkit </a:t>
            </a:r>
            <a:r>
              <a:rPr lang="fi-FI" sz="3100" dirty="0" smtClean="0"/>
              <a:t>–lisenssit</a:t>
            </a:r>
          </a:p>
          <a:p>
            <a:pPr lvl="1"/>
            <a:r>
              <a:rPr lang="fi-FI" sz="3100" dirty="0" smtClean="0"/>
              <a:t>Yleisten kirjastojen konsortio ottanee tehtäväkseen hankkia yleisille kirjastoille?</a:t>
            </a:r>
          </a:p>
          <a:p>
            <a:r>
              <a:rPr lang="fi-FI" sz="3400" dirty="0" smtClean="0"/>
              <a:t>Uusien sääntöjen käyttöönotto hidastuttaa kuvailua, joten vaikea arvioida sitä, kumpi, Melinda vai RDA, hidastuttaa enemmän kuvailutyötä</a:t>
            </a:r>
          </a:p>
          <a:p>
            <a:r>
              <a:rPr lang="fi-FI" sz="3400" dirty="0" smtClean="0"/>
              <a:t>Avatut lyhenteet ja </a:t>
            </a:r>
            <a:r>
              <a:rPr lang="fi-FI" sz="3400" dirty="0" smtClean="0"/>
              <a:t>rakenteistetut</a:t>
            </a:r>
            <a:r>
              <a:rPr lang="fi-FI" sz="3400" dirty="0" smtClean="0"/>
              <a:t> kentät suhteita kuvaavine fraaseineen lisäävät kirjoitustyötä, mutta helpottavat tietojen linkittymistä sekä tietojen ymmärtämistä</a:t>
            </a:r>
            <a:r>
              <a:rPr lang="fi-FI" dirty="0" smtClean="0"/>
              <a:t>:</a:t>
            </a:r>
          </a:p>
          <a:p>
            <a:pPr lvl="1"/>
            <a:r>
              <a:rPr lang="fi-FI" sz="3100" dirty="0" smtClean="0"/>
              <a:t>[et al.] =&gt; ja muita, S. =&gt; sopraano</a:t>
            </a:r>
          </a:p>
          <a:p>
            <a:pPr lvl="1"/>
            <a:r>
              <a:rPr lang="fi-FI" sz="3100" dirty="0" smtClean="0"/>
              <a:t>500_ _ $a Perustuu Aleksis Kiven romaaniin. &gt;</a:t>
            </a:r>
            <a:br>
              <a:rPr lang="fi-FI" sz="3100" dirty="0" smtClean="0"/>
            </a:br>
            <a:r>
              <a:rPr lang="fi-FI" sz="3100" dirty="0" smtClean="0"/>
              <a:t>700 1 _$a Elokuvaversion perustana (teos):  $a Kivi, Aleksis, $e kirjoittaja. $t Seitsemän veljestä.</a:t>
            </a:r>
          </a:p>
          <a:p>
            <a:pPr lvl="1"/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623964" y="6381328"/>
            <a:ext cx="3896072" cy="340147"/>
          </a:xfrm>
        </p:spPr>
        <p:txBody>
          <a:bodyPr/>
          <a:lstStyle/>
          <a:p>
            <a:r>
              <a:rPr lang="fi-FI" dirty="0" smtClean="0"/>
              <a:t>Eeva-Riitta Peltonen ,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="" xmlns:p14="http://schemas.microsoft.com/office/powerpoint/2010/main" val="175285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Sääntöjen yhdenmukaisuus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Yleisillä kirjastoilla on osittain erilaisia tarpeita / näkemyksiä säännöistä, vaatii neuvotteluja</a:t>
            </a:r>
          </a:p>
          <a:p>
            <a:pPr lvl="1"/>
            <a:r>
              <a:rPr lang="fi-FI" dirty="0" smtClean="0"/>
              <a:t>Musiikin auktorisoitu hakutieto: </a:t>
            </a:r>
            <a:br>
              <a:rPr lang="fi-FI" dirty="0" smtClean="0"/>
            </a:br>
            <a:r>
              <a:rPr lang="fi-FI" dirty="0" smtClean="0"/>
              <a:t>esittäjä vs. säveltäjä (ks. </a:t>
            </a:r>
            <a:r>
              <a:rPr lang="fi-FI" dirty="0" smtClean="0">
                <a:hlinkClick r:id="rId2"/>
              </a:rPr>
              <a:t>RDA ja musiikki</a:t>
            </a:r>
            <a:r>
              <a:rPr lang="fi-FI" dirty="0" smtClean="0"/>
              <a:t> ja </a:t>
            </a:r>
            <a:r>
              <a:rPr lang="fi-FI" dirty="0" smtClean="0">
                <a:hlinkClick r:id="rId3"/>
              </a:rPr>
              <a:t>MusaMelinda</a:t>
            </a:r>
            <a:r>
              <a:rPr lang="fi-FI" dirty="0" smtClean="0"/>
              <a:t>n</a:t>
            </a:r>
            <a:r>
              <a:rPr lang="fi-FI" dirty="0" smtClean="0"/>
              <a:t> kokouspöytäkirjat 2016)</a:t>
            </a:r>
          </a:p>
          <a:p>
            <a:r>
              <a:rPr lang="fi-FI" dirty="0" smtClean="0"/>
              <a:t>Osallistuminen sääntöjen muokkaamiseen / sovellusohjeiden laatimiseen on tärkeää: </a:t>
            </a:r>
          </a:p>
          <a:p>
            <a:pPr lvl="1"/>
            <a:r>
              <a:rPr lang="fi-FI" dirty="0" smtClean="0"/>
              <a:t>Yleisten kirjastojen edustajat KUMEA- ja </a:t>
            </a:r>
            <a:r>
              <a:rPr lang="fi-FI" dirty="0" smtClean="0"/>
              <a:t>MusaMelinda</a:t>
            </a:r>
            <a:r>
              <a:rPr lang="fi-FI" dirty="0" smtClean="0"/>
              <a:t> yms. työryhmiin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839988" y="6381328"/>
            <a:ext cx="3464024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6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Melindasta saadaan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Tietokirjallisuus: jonkin verran</a:t>
            </a:r>
          </a:p>
          <a:p>
            <a:pPr lvl="1"/>
            <a:r>
              <a:rPr lang="fi-FI" dirty="0" smtClean="0"/>
              <a:t>Sisällönkuvailua usein lisättävä:</a:t>
            </a:r>
            <a:br>
              <a:rPr lang="fi-FI" dirty="0" smtClean="0"/>
            </a:br>
            <a:r>
              <a:rPr lang="fi-FI" dirty="0" smtClean="0"/>
              <a:t>suomenkieliset asiasanat, YKL-luokitus</a:t>
            </a:r>
          </a:p>
          <a:p>
            <a:r>
              <a:rPr lang="fi-FI" dirty="0" smtClean="0"/>
              <a:t>Kaunokirjallisuus: saadaan etenkin kotimaista</a:t>
            </a:r>
          </a:p>
          <a:p>
            <a:pPr lvl="1"/>
            <a:r>
              <a:rPr lang="fi-FI" dirty="0" smtClean="0"/>
              <a:t> mm. Fennicasta, mutta sisällönkuvailua lisättävä</a:t>
            </a:r>
          </a:p>
          <a:p>
            <a:pPr lvl="1"/>
            <a:r>
              <a:rPr lang="fi-FI" dirty="0" smtClean="0"/>
              <a:t>Ulkomaista kirjallisuutta vähemmän</a:t>
            </a:r>
          </a:p>
          <a:p>
            <a:r>
              <a:rPr lang="fi-FI" dirty="0" smtClean="0"/>
              <a:t>Elokuvat: </a:t>
            </a:r>
          </a:p>
          <a:p>
            <a:pPr lvl="1"/>
            <a:r>
              <a:rPr lang="fi-FI" dirty="0" smtClean="0"/>
              <a:t>ammattikorkeakoulukirjastoilla jonkin verran, mutta eri kuvailukäytännöt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767980" y="6381328"/>
            <a:ext cx="3608040" cy="340147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7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55776" y="6309320"/>
            <a:ext cx="4032448" cy="412155"/>
          </a:xfrm>
        </p:spPr>
        <p:txBody>
          <a:bodyPr/>
          <a:lstStyle/>
          <a:p>
            <a:r>
              <a:rPr lang="fi-FI" dirty="0" smtClean="0"/>
              <a:t>Eeva-Riitta Peltonen, 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8</a:t>
            </a:fld>
            <a:endParaRPr lang="fi-FI" dirty="0"/>
          </a:p>
        </p:txBody>
      </p:sp>
      <p:pic>
        <p:nvPicPr>
          <p:cNvPr id="8" name="Kuva 7"/>
          <p:cNvPicPr/>
          <p:nvPr/>
        </p:nvPicPr>
        <p:blipFill>
          <a:blip r:embed="rId2" cstate="print"/>
          <a:srcRect l="24767" t="2492" r="11218" b="8411"/>
          <a:stretch>
            <a:fillRect/>
          </a:stretch>
        </p:blipFill>
        <p:spPr bwMode="auto">
          <a:xfrm>
            <a:off x="899592" y="620688"/>
            <a:ext cx="684076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dirty="0" smtClean="0"/>
              <a:t>Melindasta saadaan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Musiikki:</a:t>
            </a:r>
          </a:p>
          <a:p>
            <a:pPr lvl="1"/>
            <a:r>
              <a:rPr lang="fi-FI" dirty="0" smtClean="0"/>
              <a:t>Lähinnä vain ammattikorkeakoulukirjastoilta saadaan, nuotteja enimmäkseen</a:t>
            </a:r>
          </a:p>
          <a:p>
            <a:pPr lvl="1"/>
            <a:r>
              <a:rPr lang="fi-FI" dirty="0" smtClean="0"/>
              <a:t>Melindasta ei juuri hyötyä, Turkua odotellaan</a:t>
            </a:r>
          </a:p>
          <a:p>
            <a:pPr marL="571500" indent="-514350"/>
            <a:r>
              <a:rPr lang="fi-FI" dirty="0" smtClean="0"/>
              <a:t>Konsolipelit ja muu av-aineisto:</a:t>
            </a:r>
          </a:p>
          <a:p>
            <a:pPr marL="971550" lvl="1" indent="-514350"/>
            <a:r>
              <a:rPr lang="fi-FI" dirty="0" smtClean="0"/>
              <a:t>Ei yleensä saada valmiita tietueita </a:t>
            </a:r>
          </a:p>
          <a:p>
            <a:pPr marL="571500" indent="-514350"/>
            <a:r>
              <a:rPr lang="fi-FI" dirty="0" smtClean="0"/>
              <a:t>Tarvitaan lisää yleisiä kirjastoja, joilla samankaltaista aineistoa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Turku 29.8.2016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2587960" y="6381328"/>
            <a:ext cx="3968080" cy="340147"/>
          </a:xfrm>
        </p:spPr>
        <p:txBody>
          <a:bodyPr/>
          <a:lstStyle/>
          <a:p>
            <a:r>
              <a:rPr lang="fi-FI" dirty="0" smtClean="0"/>
              <a:t>Eeva-Riitta Peltonen, Tampereen kaupunginkirjasto 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DAB80-0243-4A28-874F-1DD1ADD635D6}" type="slidenum">
              <a:rPr lang="fi-FI" smtClean="0"/>
              <a:pPr/>
              <a:t>9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6948e327-c22f-45f3-ba73-76ec8822dedd" ContentTypeId="0x010100B231D0CFD3F64B10A09B2DADA4F4A7A10018AEEFB4A6F64358AAD5C6B1A79A6CF3" PreviousValue="false"/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okousasiakirja DoTku" ma:contentTypeID="0x010100B231D0CFD3F64B10A09B2DADA4F4A7A10018AEEFB4A6F64358AAD5C6B1A79A6CF3000A30A054AC8F424D9F9487D7950F32BE" ma:contentTypeVersion="29" ma:contentTypeDescription="Luo uusi asiakirja." ma:contentTypeScope="" ma:versionID="bc57659a6bcf49dc8edba0c0f60b6bb0">
  <xsd:schema xmlns:xsd="http://www.w3.org/2001/XMLSchema" xmlns:xs="http://www.w3.org/2001/XMLSchema" xmlns:p="http://schemas.microsoft.com/office/2006/metadata/properties" xmlns:ns1="http://schemas.microsoft.com/sharepoint/v3" xmlns:ns2="b7caa62b-7ad8-4ac0-91e3-d215c04b2f01" xmlns:ns3="b03131df-fdca-4f96-b491-cb071e0af91d" xmlns:ns4="0ba03129-203f-4a21-8a0a-22d85bc53704" xmlns:ns5="http://schemas.microsoft.com/sharepoint/v4" targetNamespace="http://schemas.microsoft.com/office/2006/metadata/properties" ma:root="true" ma:fieldsID="5898ee3096084d3f1edb20bc6c55fe18" ns1:_="" ns2:_="" ns3:_="" ns4:_="" ns5:_="">
    <xsd:import namespace="http://schemas.microsoft.com/sharepoint/v3"/>
    <xsd:import namespace="b7caa62b-7ad8-4ac0-91e3-d215c04b2f01"/>
    <xsd:import namespace="b03131df-fdca-4f96-b491-cb071e0af91d"/>
    <xsd:import namespace="0ba03129-203f-4a21-8a0a-22d85bc5370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TurkuDoTku_Description" minOccurs="0"/>
                <xsd:element ref="ns1:TurkuDoTku_Publicity"/>
                <xsd:element ref="ns1:TurkuDoTku_DecisionOrMeetingDate"/>
                <xsd:element ref="ns1:TurkuDoTku_MeetingDocumentTypeTaxHTField0" minOccurs="0"/>
                <xsd:element ref="ns2:_dlc_DocId" minOccurs="0"/>
                <xsd:element ref="ns2:_dlc_DocIdUrl" minOccurs="0"/>
                <xsd:element ref="ns2:_dlc_DocIdPersistId" minOccurs="0"/>
                <xsd:element ref="ns3:TaxCatchAll" minOccurs="0"/>
                <xsd:element ref="ns4:Aihe"/>
                <xsd:element ref="ns5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TurkuDoTku_Description" ma:index="8" nillable="true" ma:displayName="Kuvaus" ma:internalName="TurkuDoTku_Description">
      <xsd:simpleType>
        <xsd:restriction base="dms:Note">
          <xsd:maxLength value="255"/>
        </xsd:restriction>
      </xsd:simpleType>
    </xsd:element>
    <xsd:element name="TurkuDoTku_Publicity" ma:index="9" ma:displayName="Julkisuus" ma:default="Julkinen" ma:format="Dropdown" ma:internalName="TurkuDoTku_Publicity">
      <xsd:simpleType>
        <xsd:restriction base="dms:Choice">
          <xsd:enumeration value="Julkinen"/>
          <xsd:enumeration value="Salassa pidettävä"/>
        </xsd:restriction>
      </xsd:simpleType>
    </xsd:element>
    <xsd:element name="TurkuDoTku_DecisionOrMeetingDate" ma:index="10" ma:displayName="Päätös- /kokouspvm" ma:format="DateOnly" ma:internalName="TurkuDoTku_DecisionOrMeetingDate">
      <xsd:simpleType>
        <xsd:restriction base="dms:DateTime"/>
      </xsd:simpleType>
    </xsd:element>
    <xsd:element name="TurkuDoTku_MeetingDocumentTypeTaxHTField0" ma:index="13" ma:taxonomy="true" ma:internalName="TurkuDoTku_MeetingDocumentTypeTaxHTField0" ma:taxonomyFieldName="TurkuDoTku_MeetingDocumentType" ma:displayName="Kokousasiakirjan tyyppi" ma:fieldId="{d8e55122-ea91-4149-9344-7ef888255111}" ma:sspId="6948e327-c22f-45f3-ba73-76ec8822dedd" ma:termSetId="c95bffc7-408b-460f-9aa3-056411bfe71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15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description="" ma:hidden="true" ma:list="{cf563096-266a-42ed-8931-a7b027161080}" ma:internalName="TaxCatchAll" ma:showField="CatchAllData" ma:web="17c042a4-a892-4986-a9a8-53f06a3154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03129-203f-4a21-8a0a-22d85bc53704" elementFormDefault="qualified">
    <xsd:import namespace="http://schemas.microsoft.com/office/2006/documentManagement/types"/>
    <xsd:import namespace="http://schemas.microsoft.com/office/infopath/2007/PartnerControls"/>
    <xsd:element name="Aihe" ma:index="18" ma:displayName="Aihe" ma:format="Dropdown" ma:internalName="Aihe">
      <xsd:simpleType>
        <xsd:restriction base="dms:Choice">
          <xsd:enumeration value="Johtoryhmä"/>
          <xsd:enumeration value="Työryhmät"/>
          <xsd:enumeration value="Työvaliokunt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urkuDoTku_Publicity xmlns="http://schemas.microsoft.com/sharepoint/v3">Julkinen</TurkuDoTku_Publicity>
    <Aihe xmlns="0ba03129-203f-4a21-8a0a-22d85bc53704">Työvaliokunta</Aihe>
    <IconOverlay xmlns="http://schemas.microsoft.com/sharepoint/v4" xsi:nil="true"/>
    <TurkuDoTku_Description xmlns="http://schemas.microsoft.com/sharepoint/v3" xsi:nil="true"/>
    <TurkuDoTku_DecisionOrMeetingDate xmlns="http://schemas.microsoft.com/sharepoint/v3">2016-08-28T21:00:00+00:00</TurkuDoTku_DecisionOrMeetingDate>
    <TurkuDoTku_Meeting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Liite</TermName>
          <TermId xmlns="http://schemas.microsoft.com/office/infopath/2007/PartnerControls">2bf75084-fc5f-437d-8688-7a1f79a9adba</TermId>
        </TermInfo>
      </Terms>
    </TurkuDoTku_MeetingDocumentTypeTaxHTField0>
    <TaxCatchAll xmlns="b03131df-fdca-4f96-b491-cb071e0af91d">
      <Value>9</Value>
    </TaxCatchAll>
  </documentManagement>
</p:properties>
</file>

<file path=customXml/itemProps1.xml><?xml version="1.0" encoding="utf-8"?>
<ds:datastoreItem xmlns:ds="http://schemas.openxmlformats.org/officeDocument/2006/customXml" ds:itemID="{3C7109AA-0EC2-462C-8A27-D725C97C9CA5}"/>
</file>

<file path=customXml/itemProps2.xml><?xml version="1.0" encoding="utf-8"?>
<ds:datastoreItem xmlns:ds="http://schemas.openxmlformats.org/officeDocument/2006/customXml" ds:itemID="{4FD3C539-5C78-4045-AB87-728A20E5BCAC}"/>
</file>

<file path=customXml/itemProps3.xml><?xml version="1.0" encoding="utf-8"?>
<ds:datastoreItem xmlns:ds="http://schemas.openxmlformats.org/officeDocument/2006/customXml" ds:itemID="{B2C08B17-DBA7-41B2-AC2B-F7C04B816F39}"/>
</file>

<file path=customXml/itemProps4.xml><?xml version="1.0" encoding="utf-8"?>
<ds:datastoreItem xmlns:ds="http://schemas.openxmlformats.org/officeDocument/2006/customXml" ds:itemID="{28B2DBC9-1D69-4407-8360-F2F3CAF23F1B}"/>
</file>

<file path=customXml/itemProps5.xml><?xml version="1.0" encoding="utf-8"?>
<ds:datastoreItem xmlns:ds="http://schemas.openxmlformats.org/officeDocument/2006/customXml" ds:itemID="{CF1EB949-8936-4448-9F75-BD11858245BF}"/>
</file>

<file path=customXml/itemProps6.xml><?xml version="1.0" encoding="utf-8"?>
<ds:datastoreItem xmlns:ds="http://schemas.openxmlformats.org/officeDocument/2006/customXml" ds:itemID="{699D9313-A76B-421C-8430-80A5B919923A}"/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721</Words>
  <Application>Microsoft Office PowerPoint</Application>
  <PresentationFormat>Näytössä katseltava diaesitys (4:3)</PresentationFormat>
  <Paragraphs>148</Paragraphs>
  <Slides>17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18" baseType="lpstr">
      <vt:lpstr>Office-teema</vt:lpstr>
      <vt:lpstr>Melinda-kokemuksia</vt:lpstr>
      <vt:lpstr>Tilastotietoa kuvailusta ei ole</vt:lpstr>
      <vt:lpstr>Työkalut: uusia ohjelmia</vt:lpstr>
      <vt:lpstr>Kuvailutyön muutokset</vt:lpstr>
      <vt:lpstr>RDA</vt:lpstr>
      <vt:lpstr>Sääntöjen yhdenmukaisuus</vt:lpstr>
      <vt:lpstr>Melindasta saadaan </vt:lpstr>
      <vt:lpstr>Dia 8</vt:lpstr>
      <vt:lpstr>Melindasta saadaan</vt:lpstr>
      <vt:lpstr>Kuvailutyön muutokset</vt:lpstr>
      <vt:lpstr>Dia 11</vt:lpstr>
      <vt:lpstr>Replikointi</vt:lpstr>
      <vt:lpstr>Kuvailutyön muutokset</vt:lpstr>
      <vt:lpstr>Laajempi ”työyhteisö”</vt:lpstr>
      <vt:lpstr>Keskitetty kuvailu</vt:lpstr>
      <vt:lpstr>Yhteistyö Kansalliskirjaston kanssa</vt:lpstr>
      <vt:lpstr>Kiitos!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Melinda-kokemuksia</dc:title>
  <dc:creator>Eeva</dc:creator>
  <cp:lastModifiedBy>Eeva</cp:lastModifiedBy>
  <cp:revision>29</cp:revision>
  <dcterms:created xsi:type="dcterms:W3CDTF">2016-08-22T17:19:25Z</dcterms:created>
  <dcterms:modified xsi:type="dcterms:W3CDTF">2016-08-28T19:48:31Z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0x010100B231D0CFD3F64B10A09B2DADA4F4A7A10018AEEFB4A6F64358AAD5C6B1A79A6CF3000A30A054AC8F424D9F9487D7950F32BE</vt:lpwstr>
  </property>
  <property fmtid="{D5CDD505-2E9C-101B-9397-08002B2CF9AE}" pid="3" name="TurkuDoTku_MeetingDocumentType">
    <vt:lpwstr>9;#Liite|2bf75084-fc5f-437d-8688-7a1f79a9adba</vt:lpwstr>
  </property>
</Properties>
</file>