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64" r:id="rId6"/>
    <p:sldId id="265" r:id="rId7"/>
    <p:sldId id="266" r:id="rId8"/>
    <p:sldId id="267" r:id="rId9"/>
    <p:sldId id="268" r:id="rId10"/>
    <p:sldId id="269" r:id="rId11"/>
    <p:sldId id="256" r:id="rId12"/>
    <p:sldId id="261" r:id="rId13"/>
    <p:sldId id="257" r:id="rId14"/>
    <p:sldId id="258" r:id="rId15"/>
    <p:sldId id="259" r:id="rId16"/>
    <p:sldId id="260" r:id="rId17"/>
    <p:sldId id="262" r:id="rId18"/>
    <p:sldId id="263"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E64210-DD03-440E-B073-DDD667274DE2}" v="61" dt="2018-08-17T10:23:30.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3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5E4A8F24-8711-4DF2-8586-93A81BB1A3D6}" type="datetimeFigureOut">
              <a:rPr lang="fi-FI" smtClean="0"/>
              <a:t>22.11.2018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184834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5E4A8F24-8711-4DF2-8586-93A81BB1A3D6}" type="datetimeFigureOut">
              <a:rPr lang="fi-FI" smtClean="0"/>
              <a:t>22.11.2018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270614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5E4A8F24-8711-4DF2-8586-93A81BB1A3D6}" type="datetimeFigureOut">
              <a:rPr lang="fi-FI" smtClean="0"/>
              <a:t>22.11.2018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1062071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okosivun_kuva+kuvateksti">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1" y="0"/>
            <a:ext cx="12192000" cy="5688000"/>
          </a:xfrm>
          <a:blipFill rotWithShape="1">
            <a:blip r:embed="rId2"/>
            <a:srcRect/>
            <a:stretch>
              <a:fillRect t="-21446" b="-17496"/>
            </a:stretch>
          </a:blipFill>
        </p:spPr>
        <p:txBody>
          <a:bodyPr tIns="360000" bIns="0">
            <a:normAutofit/>
          </a:bodyPr>
          <a:lstStyle>
            <a:lvl1pPr marL="0" indent="0" algn="ctr">
              <a:buNone/>
              <a:defRPr sz="2133" baseline="0">
                <a:ln>
                  <a:noFill/>
                </a:ln>
                <a:solidFill>
                  <a:schemeClr val="bg1"/>
                </a:solidFill>
              </a:defRPr>
            </a:lvl1pPr>
          </a:lstStyle>
          <a:p>
            <a:r>
              <a:rPr lang="en-US" dirty="0" err="1"/>
              <a:t>Klikkaa</a:t>
            </a:r>
            <a:r>
              <a:rPr lang="en-US" dirty="0"/>
              <a:t> </a:t>
            </a:r>
            <a:r>
              <a:rPr lang="en-US" dirty="0" err="1"/>
              <a:t>kuvan</a:t>
            </a:r>
            <a:r>
              <a:rPr lang="en-US" dirty="0"/>
              <a:t> </a:t>
            </a:r>
            <a:r>
              <a:rPr lang="en-US" dirty="0" err="1"/>
              <a:t>keskellä</a:t>
            </a:r>
            <a:r>
              <a:rPr lang="en-US" dirty="0"/>
              <a:t> </a:t>
            </a:r>
            <a:r>
              <a:rPr lang="en-US" dirty="0" err="1"/>
              <a:t>olevaa</a:t>
            </a:r>
            <a:r>
              <a:rPr lang="en-US" dirty="0"/>
              <a:t> </a:t>
            </a:r>
            <a:r>
              <a:rPr lang="en-US" dirty="0" err="1"/>
              <a:t>ikonia</a:t>
            </a:r>
            <a:r>
              <a:rPr lang="en-US" dirty="0"/>
              <a:t> </a:t>
            </a:r>
            <a:r>
              <a:rPr lang="en-US" dirty="0" err="1"/>
              <a:t>vaihtaaksesi</a:t>
            </a:r>
            <a:r>
              <a:rPr lang="en-US" dirty="0"/>
              <a:t> </a:t>
            </a:r>
            <a:r>
              <a:rPr lang="en-US" dirty="0" err="1"/>
              <a:t>kuvan</a:t>
            </a:r>
            <a:r>
              <a:rPr lang="en-US" dirty="0"/>
              <a:t>. </a:t>
            </a:r>
            <a:br>
              <a:rPr lang="en-US" dirty="0"/>
            </a:br>
            <a:r>
              <a:rPr lang="en-US" dirty="0" err="1"/>
              <a:t>Kuvakoko</a:t>
            </a:r>
            <a:r>
              <a:rPr lang="en-US" dirty="0"/>
              <a:t> </a:t>
            </a:r>
            <a:r>
              <a:rPr lang="en-US" dirty="0" smtClean="0"/>
              <a:t>25,4 </a:t>
            </a:r>
            <a:r>
              <a:rPr lang="en-US" dirty="0"/>
              <a:t>x </a:t>
            </a:r>
            <a:r>
              <a:rPr lang="en-US" dirty="0" smtClean="0"/>
              <a:t>15,8 </a:t>
            </a:r>
            <a:r>
              <a:rPr lang="en-US" dirty="0"/>
              <a:t>cm</a:t>
            </a:r>
          </a:p>
        </p:txBody>
      </p:sp>
      <p:sp>
        <p:nvSpPr>
          <p:cNvPr id="11" name="Text Placeholder 9"/>
          <p:cNvSpPr>
            <a:spLocks noGrp="1"/>
          </p:cNvSpPr>
          <p:nvPr>
            <p:ph type="body" sz="quarter" idx="12" hasCustomPrompt="1"/>
          </p:nvPr>
        </p:nvSpPr>
        <p:spPr>
          <a:xfrm>
            <a:off x="2807549" y="5958176"/>
            <a:ext cx="8835003" cy="899825"/>
          </a:xfrm>
          <a:noFill/>
        </p:spPr>
        <p:txBody>
          <a:bodyPr lIns="0" tIns="0" rIns="0" bIns="0">
            <a:noAutofit/>
          </a:bodyPr>
          <a:lstStyle>
            <a:lvl1pPr marL="16933" indent="0">
              <a:lnSpc>
                <a:spcPct val="100000"/>
              </a:lnSpc>
              <a:spcAft>
                <a:spcPts val="0"/>
              </a:spcAft>
              <a:buFontTx/>
              <a:buNone/>
              <a:defRPr sz="2267" baseline="0"/>
            </a:lvl1pPr>
            <a:lvl2pPr marL="0" indent="-239994">
              <a:lnSpc>
                <a:spcPts val="2933"/>
              </a:lnSpc>
              <a:buFont typeface="Arial"/>
              <a:buChar char="•"/>
              <a:defRPr sz="2400" baseline="0"/>
            </a:lvl2pPr>
            <a:lvl3pPr marL="479988" indent="-239994">
              <a:lnSpc>
                <a:spcPts val="2933"/>
              </a:lnSpc>
              <a:buSzPct val="90000"/>
              <a:buFont typeface="Lucida Grande"/>
              <a:buChar char="-"/>
              <a:defRPr sz="2400" baseline="0"/>
            </a:lvl3pPr>
            <a:lvl4pPr>
              <a:lnSpc>
                <a:spcPts val="2533"/>
              </a:lnSpc>
              <a:defRPr sz="2133"/>
            </a:lvl4pPr>
            <a:lvl5pPr>
              <a:lnSpc>
                <a:spcPts val="2533"/>
              </a:lnSpc>
              <a:defRPr sz="2133"/>
            </a:lvl5pPr>
          </a:lstStyle>
          <a:p>
            <a:pPr lvl="0"/>
            <a:r>
              <a:rPr lang="fi-FI" dirty="0" smtClean="0"/>
              <a:t>Tähän lyhyt kuvateksti</a:t>
            </a:r>
            <a:endParaRPr lang="fi-FI" dirty="0"/>
          </a:p>
        </p:txBody>
      </p:sp>
      <p:pic>
        <p:nvPicPr>
          <p:cNvPr id="7" name="Picture 6" descr="TURKUABO_WHITE-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3209" y="5894974"/>
            <a:ext cx="1362096" cy="713620"/>
          </a:xfrm>
          <a:prstGeom prst="rect">
            <a:avLst/>
          </a:prstGeom>
        </p:spPr>
      </p:pic>
    </p:spTree>
    <p:extLst>
      <p:ext uri="{BB962C8B-B14F-4D97-AF65-F5344CB8AC3E}">
        <p14:creationId xmlns:p14="http://schemas.microsoft.com/office/powerpoint/2010/main" val="869472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äliotsikko+teksti_bulletit">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2084919" y="1835151"/>
            <a:ext cx="8978900" cy="4057915"/>
          </a:xfrm>
          <a:prstGeom prst="rect">
            <a:avLst/>
          </a:prstGeom>
        </p:spPr>
        <p:txBody>
          <a:bodyPr vert="horz" lIns="91440" tIns="45720" rIns="91440" bIns="45720" rtlCol="0">
            <a:noAutofit/>
          </a:bodyPr>
          <a:lstStyle>
            <a:lvl1pPr marL="239178" indent="-239178">
              <a:buFont typeface="Arial"/>
              <a:buChar char="•"/>
              <a:defRPr/>
            </a:lvl1pPr>
            <a:lvl2pPr marL="719982" indent="-239994">
              <a:buFont typeface="Lucida Grande"/>
              <a:buChar char="–"/>
              <a:defRPr/>
            </a:lvl2pPr>
            <a:lvl3pPr marL="1199970" indent="-239994">
              <a:buSzPct val="60000"/>
              <a:buFont typeface="Courier New"/>
              <a:buChar char="o"/>
              <a:defRPr/>
            </a:lvl3pPr>
            <a:lvl4pPr marL="1679958" indent="-239994">
              <a:buSzPct val="100000"/>
              <a:buFont typeface="Lucida Grande"/>
              <a:buChar char="–"/>
              <a:defRPr/>
            </a:lvl4pPr>
            <a:lvl5pPr marL="2159946">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Placeholder 1"/>
          <p:cNvSpPr>
            <a:spLocks noGrp="1"/>
          </p:cNvSpPr>
          <p:nvPr>
            <p:ph type="title"/>
          </p:nvPr>
        </p:nvSpPr>
        <p:spPr>
          <a:xfrm>
            <a:off x="1179881" y="506413"/>
            <a:ext cx="9883936" cy="998539"/>
          </a:xfrm>
          <a:prstGeom prst="rect">
            <a:avLst/>
          </a:prstGeom>
        </p:spPr>
        <p:txBody>
          <a:bodyPr vert="horz" lIns="0" tIns="0" rIns="91440" bIns="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41483293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5E4A8F24-8711-4DF2-8586-93A81BB1A3D6}" type="datetimeFigureOut">
              <a:rPr lang="fi-FI" smtClean="0"/>
              <a:t>22.11.2018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340493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5E4A8F24-8711-4DF2-8586-93A81BB1A3D6}" type="datetimeFigureOut">
              <a:rPr lang="fi-FI" smtClean="0"/>
              <a:t>22.11.2018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253782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5E4A8F24-8711-4DF2-8586-93A81BB1A3D6}" type="datetimeFigureOut">
              <a:rPr lang="fi-FI" smtClean="0"/>
              <a:t>22.11.2018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298488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5E4A8F24-8711-4DF2-8586-93A81BB1A3D6}" type="datetimeFigureOut">
              <a:rPr lang="fi-FI" smtClean="0"/>
              <a:t>22.11.2018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1016955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5E4A8F24-8711-4DF2-8586-93A81BB1A3D6}" type="datetimeFigureOut">
              <a:rPr lang="fi-FI" smtClean="0"/>
              <a:t>22.11.2018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205523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E4A8F24-8711-4DF2-8586-93A81BB1A3D6}" type="datetimeFigureOut">
              <a:rPr lang="fi-FI" smtClean="0"/>
              <a:t>22.11.2018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202786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5E4A8F24-8711-4DF2-8586-93A81BB1A3D6}" type="datetimeFigureOut">
              <a:rPr lang="fi-FI" smtClean="0"/>
              <a:t>22.11.2018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369541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5E4A8F24-8711-4DF2-8586-93A81BB1A3D6}" type="datetimeFigureOut">
              <a:rPr lang="fi-FI" smtClean="0"/>
              <a:t>22.11.2018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0489FF5-320F-498D-A77D-28F67A397932}" type="slidenum">
              <a:rPr lang="fi-FI" smtClean="0"/>
              <a:t>‹#›</a:t>
            </a:fld>
            <a:endParaRPr lang="fi-FI"/>
          </a:p>
        </p:txBody>
      </p:sp>
    </p:spTree>
    <p:extLst>
      <p:ext uri="{BB962C8B-B14F-4D97-AF65-F5344CB8AC3E}">
        <p14:creationId xmlns:p14="http://schemas.microsoft.com/office/powerpoint/2010/main" val="35425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A8F24-8711-4DF2-8586-93A81BB1A3D6}" type="datetimeFigureOut">
              <a:rPr lang="fi-FI" smtClean="0"/>
              <a:t>22.11.2018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89FF5-320F-498D-A77D-28F67A397932}" type="slidenum">
              <a:rPr lang="fi-FI" smtClean="0"/>
              <a:t>‹#›</a:t>
            </a:fld>
            <a:endParaRPr lang="fi-FI"/>
          </a:p>
        </p:txBody>
      </p:sp>
    </p:spTree>
    <p:extLst>
      <p:ext uri="{BB962C8B-B14F-4D97-AF65-F5344CB8AC3E}">
        <p14:creationId xmlns:p14="http://schemas.microsoft.com/office/powerpoint/2010/main" val="4142971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n paikkamerkki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t="9086" b="9086"/>
          <a:stretch>
            <a:fillRect/>
          </a:stretch>
        </p:blipFill>
        <p:spPr>
          <a:prstGeom prst="rect">
            <a:avLst/>
          </a:prstGeom>
        </p:spPr>
      </p:pic>
      <p:sp>
        <p:nvSpPr>
          <p:cNvPr id="3" name="Tekstin paikkamerkki 2"/>
          <p:cNvSpPr>
            <a:spLocks noGrp="1"/>
          </p:cNvSpPr>
          <p:nvPr>
            <p:ph type="body" sz="quarter" idx="12"/>
          </p:nvPr>
        </p:nvSpPr>
        <p:spPr/>
        <p:txBody>
          <a:bodyPr/>
          <a:lstStyle/>
          <a:p>
            <a:endParaRPr lang="fi-FI" dirty="0"/>
          </a:p>
        </p:txBody>
      </p:sp>
    </p:spTree>
    <p:extLst>
      <p:ext uri="{BB962C8B-B14F-4D97-AF65-F5344CB8AC3E}">
        <p14:creationId xmlns:p14="http://schemas.microsoft.com/office/powerpoint/2010/main" val="3914150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408668"/>
            <a:ext cx="10515600" cy="1325563"/>
          </a:xfrm>
        </p:spPr>
        <p:txBody>
          <a:bodyPr/>
          <a:lstStyle/>
          <a:p>
            <a:r>
              <a:rPr lang="fi-FI" dirty="0" smtClean="0">
                <a:latin typeface="Tw Cen MT Condensed" panose="020B0606020104020203" pitchFamily="34" charset="0"/>
              </a:rPr>
              <a:t>2. Sopivankokoinen </a:t>
            </a:r>
            <a:r>
              <a:rPr lang="fi-FI" dirty="0" err="1">
                <a:latin typeface="Tw Cen MT Condensed" panose="020B0606020104020203" pitchFamily="34" charset="0"/>
              </a:rPr>
              <a:t>Koha</a:t>
            </a:r>
            <a:r>
              <a:rPr lang="fi-FI" dirty="0">
                <a:latin typeface="Tw Cen MT Condensed" panose="020B0606020104020203" pitchFamily="34" charset="0"/>
              </a:rPr>
              <a:t>-Suomi Oy</a:t>
            </a:r>
          </a:p>
        </p:txBody>
      </p:sp>
      <p:sp>
        <p:nvSpPr>
          <p:cNvPr id="3" name="Sisällön paikkamerkki 2"/>
          <p:cNvSpPr>
            <a:spLocks noGrp="1"/>
          </p:cNvSpPr>
          <p:nvPr>
            <p:ph sz="half" idx="1"/>
          </p:nvPr>
        </p:nvSpPr>
        <p:spPr/>
        <p:txBody>
          <a:bodyPr/>
          <a:lstStyle/>
          <a:p>
            <a:r>
              <a:rPr lang="fi-FI" dirty="0">
                <a:latin typeface="Tw Cen MT Condensed" panose="020B0606020104020203" pitchFamily="34" charset="0"/>
              </a:rPr>
              <a:t>Koha-Suomi laajenee </a:t>
            </a:r>
            <a:r>
              <a:rPr lang="fi-FI" dirty="0" smtClean="0">
                <a:latin typeface="Tw Cen MT Condensed" panose="020B0606020104020203" pitchFamily="34" charset="0"/>
              </a:rPr>
              <a:t>hallitusti </a:t>
            </a:r>
          </a:p>
          <a:p>
            <a:r>
              <a:rPr lang="fi-FI" dirty="0" smtClean="0">
                <a:latin typeface="Tw Cen MT Condensed" panose="020B0606020104020203" pitchFamily="34" charset="0"/>
              </a:rPr>
              <a:t>Laajeneminen ja henkilöstöresurssit ovat sopusoinnussa</a:t>
            </a:r>
            <a:endParaRPr lang="fi-FI" dirty="0">
              <a:latin typeface="Tw Cen MT Condensed" panose="020B0606020104020203" pitchFamily="34" charset="0"/>
            </a:endParaRPr>
          </a:p>
        </p:txBody>
      </p:sp>
      <p:sp>
        <p:nvSpPr>
          <p:cNvPr id="4" name="Sisällön paikkamerkki 3"/>
          <p:cNvSpPr>
            <a:spLocks noGrp="1"/>
          </p:cNvSpPr>
          <p:nvPr>
            <p:ph sz="half" idx="2"/>
          </p:nvPr>
        </p:nvSpPr>
        <p:spPr/>
        <p:txBody>
          <a:bodyPr/>
          <a:lstStyle/>
          <a:p>
            <a:r>
              <a:rPr lang="fi-FI" dirty="0" smtClean="0"/>
              <a:t>Kuva joukkueesta, jossa seisotaan kädet toisten olkapäillä, symboloi yhdessä tekemistä, mutta antaa kuvan, että on tilaa </a:t>
            </a:r>
            <a:r>
              <a:rPr lang="fi-FI" smtClean="0"/>
              <a:t>uusillekin jäsenille</a:t>
            </a:r>
            <a:endParaRPr lang="fi-FI" dirty="0"/>
          </a:p>
        </p:txBody>
      </p:sp>
    </p:spTree>
    <p:extLst>
      <p:ext uri="{BB962C8B-B14F-4D97-AF65-F5344CB8AC3E}">
        <p14:creationId xmlns:p14="http://schemas.microsoft.com/office/powerpoint/2010/main" val="988469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latin typeface="Tw Cen MT Condensed" panose="020B0606020104020203" pitchFamily="34" charset="0"/>
              </a:rPr>
              <a:t>3. Ammattitaitoinen</a:t>
            </a:r>
            <a:endParaRPr lang="fi-FI" dirty="0">
              <a:latin typeface="Tw Cen MT Condensed" panose="020B0606020104020203" pitchFamily="34" charset="0"/>
            </a:endParaRPr>
          </a:p>
        </p:txBody>
      </p:sp>
      <p:sp>
        <p:nvSpPr>
          <p:cNvPr id="3" name="Sisällön paikkamerkki 2"/>
          <p:cNvSpPr>
            <a:spLocks noGrp="1"/>
          </p:cNvSpPr>
          <p:nvPr>
            <p:ph sz="half" idx="1"/>
          </p:nvPr>
        </p:nvSpPr>
        <p:spPr/>
        <p:txBody>
          <a:bodyPr vert="horz" lIns="91440" tIns="45720" rIns="91440" bIns="45720" rtlCol="0" anchor="t">
            <a:normAutofit/>
          </a:bodyPr>
          <a:lstStyle/>
          <a:p>
            <a:r>
              <a:rPr lang="fi-FI" dirty="0" err="1">
                <a:latin typeface="Tw Cen MT Condensed" panose="020B0606020104020203" pitchFamily="34" charset="0"/>
              </a:rPr>
              <a:t>Koha</a:t>
            </a:r>
            <a:r>
              <a:rPr lang="fi-FI" dirty="0">
                <a:latin typeface="Tw Cen MT Condensed" panose="020B0606020104020203" pitchFamily="34" charset="0"/>
              </a:rPr>
              <a:t>-Suomi on hyvä ja joustava työnantaja</a:t>
            </a:r>
          </a:p>
          <a:p>
            <a:r>
              <a:rPr lang="fi-FI" dirty="0" smtClean="0">
                <a:latin typeface="Tw Cen MT Condensed" panose="020B0606020104020203" pitchFamily="34" charset="0"/>
              </a:rPr>
              <a:t>Kirjastojen </a:t>
            </a:r>
            <a:r>
              <a:rPr lang="fi-FI" dirty="0">
                <a:latin typeface="Tw Cen MT Condensed" panose="020B0606020104020203" pitchFamily="34" charset="0"/>
              </a:rPr>
              <a:t>ja </a:t>
            </a:r>
            <a:r>
              <a:rPr lang="fi-FI" dirty="0" err="1">
                <a:latin typeface="Tw Cen MT Condensed" panose="020B0606020104020203" pitchFamily="34" charset="0"/>
              </a:rPr>
              <a:t>Koha</a:t>
            </a:r>
            <a:r>
              <a:rPr lang="fi-FI" dirty="0">
                <a:latin typeface="Tw Cen MT Condensed" panose="020B0606020104020203" pitchFamily="34" charset="0"/>
              </a:rPr>
              <a:t>-Suomen </a:t>
            </a:r>
            <a:r>
              <a:rPr lang="fi-FI" dirty="0" smtClean="0">
                <a:latin typeface="Tw Cen MT Condensed" panose="020B0606020104020203" pitchFamily="34" charset="0"/>
              </a:rPr>
              <a:t>henkilöstöresurssit linkittyvät toimivasti</a:t>
            </a:r>
          </a:p>
          <a:p>
            <a:r>
              <a:rPr lang="fi-FI" dirty="0" smtClean="0">
                <a:latin typeface="Tw Cen MT Condensed" panose="020B0606020104020203" pitchFamily="34" charset="0"/>
              </a:rPr>
              <a:t>Edistämme ja ylläpidämme henkilökunnan osaamista</a:t>
            </a:r>
            <a:endParaRPr lang="fi-FI" dirty="0">
              <a:latin typeface="Tw Cen MT Condensed" panose="020B0606020104020203" pitchFamily="34" charset="0"/>
            </a:endParaRPr>
          </a:p>
        </p:txBody>
      </p:sp>
      <p:sp>
        <p:nvSpPr>
          <p:cNvPr id="4" name="Sisällön paikkamerkki 3"/>
          <p:cNvSpPr>
            <a:spLocks noGrp="1"/>
          </p:cNvSpPr>
          <p:nvPr>
            <p:ph sz="half" idx="2"/>
          </p:nvPr>
        </p:nvSpPr>
        <p:spPr/>
        <p:txBody>
          <a:bodyPr/>
          <a:lstStyle/>
          <a:p>
            <a:r>
              <a:rPr lang="fi-FI" dirty="0" smtClean="0"/>
              <a:t>Venyväkätinen tyttö</a:t>
            </a:r>
            <a:endParaRPr lang="fi-FI" dirty="0"/>
          </a:p>
        </p:txBody>
      </p:sp>
    </p:spTree>
    <p:extLst>
      <p:ext uri="{BB962C8B-B14F-4D97-AF65-F5344CB8AC3E}">
        <p14:creationId xmlns:p14="http://schemas.microsoft.com/office/powerpoint/2010/main" val="3302463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latin typeface="Tw Cen MT Condensed" panose="020B0606020104020203" pitchFamily="34" charset="0"/>
              </a:rPr>
              <a:t>4. Selkeät </a:t>
            </a:r>
            <a:r>
              <a:rPr lang="fi-FI" dirty="0">
                <a:latin typeface="Tw Cen MT Condensed" panose="020B0606020104020203" pitchFamily="34" charset="0"/>
              </a:rPr>
              <a:t>palvelut</a:t>
            </a:r>
          </a:p>
        </p:txBody>
      </p:sp>
      <p:sp>
        <p:nvSpPr>
          <p:cNvPr id="3" name="Sisällön paikkamerkki 2"/>
          <p:cNvSpPr>
            <a:spLocks noGrp="1"/>
          </p:cNvSpPr>
          <p:nvPr>
            <p:ph sz="half" idx="1"/>
          </p:nvPr>
        </p:nvSpPr>
        <p:spPr/>
        <p:txBody>
          <a:bodyPr/>
          <a:lstStyle/>
          <a:p>
            <a:r>
              <a:rPr lang="fi-FI" dirty="0" smtClean="0">
                <a:latin typeface="Tw Cen MT Condensed" panose="020B0606020104020203" pitchFamily="34" charset="0"/>
              </a:rPr>
              <a:t>Kuvaamme palveluvalikoiman </a:t>
            </a:r>
            <a:r>
              <a:rPr lang="fi-FI" dirty="0">
                <a:latin typeface="Tw Cen MT Condensed" panose="020B0606020104020203" pitchFamily="34" charset="0"/>
              </a:rPr>
              <a:t>selkeästi</a:t>
            </a:r>
          </a:p>
          <a:p>
            <a:r>
              <a:rPr lang="fi-FI" dirty="0" smtClean="0">
                <a:latin typeface="Tw Cen MT Condensed" panose="020B0606020104020203" pitchFamily="34" charset="0"/>
              </a:rPr>
              <a:t>Tiedotamme jäsenkunnille palveluista </a:t>
            </a:r>
            <a:r>
              <a:rPr lang="fi-FI" dirty="0">
                <a:latin typeface="Tw Cen MT Condensed" panose="020B0606020104020203" pitchFamily="34" charset="0"/>
              </a:rPr>
              <a:t>ajantasaisesti ja </a:t>
            </a:r>
            <a:r>
              <a:rPr lang="fi-FI" dirty="0" smtClean="0">
                <a:latin typeface="Tw Cen MT Condensed" panose="020B0606020104020203" pitchFamily="34" charset="0"/>
              </a:rPr>
              <a:t>ymmärrettävästi</a:t>
            </a:r>
            <a:endParaRPr lang="fi-FI" dirty="0">
              <a:latin typeface="Tw Cen MT Condensed" panose="020B0606020104020203" pitchFamily="34" charset="0"/>
            </a:endParaRPr>
          </a:p>
          <a:p>
            <a:r>
              <a:rPr lang="fi-FI" dirty="0">
                <a:latin typeface="Tw Cen MT Condensed" panose="020B0606020104020203" pitchFamily="34" charset="0"/>
              </a:rPr>
              <a:t>Kirjastoilla </a:t>
            </a:r>
            <a:r>
              <a:rPr lang="fi-FI" dirty="0" smtClean="0">
                <a:latin typeface="Tw Cen MT Condensed" panose="020B0606020104020203" pitchFamily="34" charset="0"/>
              </a:rPr>
              <a:t>on mahdollisuus </a:t>
            </a:r>
            <a:r>
              <a:rPr lang="fi-FI" dirty="0">
                <a:latin typeface="Tw Cen MT Condensed" panose="020B0606020104020203" pitchFamily="34" charset="0"/>
              </a:rPr>
              <a:t>vaikuttaa palveluihin – kompromissikin on mahdollisuus</a:t>
            </a:r>
          </a:p>
          <a:p>
            <a:r>
              <a:rPr lang="fi-FI" dirty="0">
                <a:latin typeface="Tw Cen MT Condensed" panose="020B0606020104020203" pitchFamily="34" charset="0"/>
              </a:rPr>
              <a:t>Palvelu on kustannustehokasta</a:t>
            </a:r>
          </a:p>
        </p:txBody>
      </p:sp>
      <p:sp>
        <p:nvSpPr>
          <p:cNvPr id="4" name="Sisällön paikkamerkki 3"/>
          <p:cNvSpPr>
            <a:spLocks noGrp="1"/>
          </p:cNvSpPr>
          <p:nvPr>
            <p:ph sz="half" idx="2"/>
          </p:nvPr>
        </p:nvSpPr>
        <p:spPr/>
        <p:txBody>
          <a:bodyPr/>
          <a:lstStyle/>
          <a:p>
            <a:r>
              <a:rPr lang="fi-FI" dirty="0" smtClean="0"/>
              <a:t>Lintuparvi</a:t>
            </a:r>
            <a:endParaRPr lang="fi-FI" dirty="0"/>
          </a:p>
        </p:txBody>
      </p:sp>
    </p:spTree>
    <p:extLst>
      <p:ext uri="{BB962C8B-B14F-4D97-AF65-F5344CB8AC3E}">
        <p14:creationId xmlns:p14="http://schemas.microsoft.com/office/powerpoint/2010/main" val="3379701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latin typeface="Tw Cen MT Condensed" panose="020B0606020104020203" pitchFamily="34" charset="0"/>
              </a:rPr>
              <a:t>5. Avoin</a:t>
            </a:r>
            <a:endParaRPr lang="fi-FI" dirty="0">
              <a:latin typeface="Tw Cen MT Condensed" panose="020B0606020104020203" pitchFamily="34" charset="0"/>
            </a:endParaRPr>
          </a:p>
        </p:txBody>
      </p:sp>
      <p:sp>
        <p:nvSpPr>
          <p:cNvPr id="3" name="Sisällön paikkamerkki 2"/>
          <p:cNvSpPr>
            <a:spLocks noGrp="1"/>
          </p:cNvSpPr>
          <p:nvPr>
            <p:ph sz="half" idx="1"/>
          </p:nvPr>
        </p:nvSpPr>
        <p:spPr>
          <a:xfrm>
            <a:off x="838199" y="1825625"/>
            <a:ext cx="6204045" cy="4351338"/>
          </a:xfrm>
        </p:spPr>
        <p:txBody>
          <a:bodyPr>
            <a:normAutofit/>
          </a:bodyPr>
          <a:lstStyle/>
          <a:p>
            <a:r>
              <a:rPr lang="fi-FI" dirty="0" err="1">
                <a:latin typeface="Tw Cen MT Condensed" panose="020B0606020104020203" pitchFamily="34" charset="0"/>
              </a:rPr>
              <a:t>Koha</a:t>
            </a:r>
            <a:r>
              <a:rPr lang="fi-FI" dirty="0">
                <a:latin typeface="Tw Cen MT Condensed" panose="020B0606020104020203" pitchFamily="34" charset="0"/>
              </a:rPr>
              <a:t>-Suomen asenne yhteistyöhön on avoin ja rakentava</a:t>
            </a:r>
          </a:p>
          <a:p>
            <a:r>
              <a:rPr lang="fi-FI" dirty="0" smtClean="0">
                <a:latin typeface="Tw Cen MT Condensed" panose="020B0606020104020203" pitchFamily="34" charset="0"/>
              </a:rPr>
              <a:t>Suomessa on vain yksi </a:t>
            </a:r>
            <a:r>
              <a:rPr lang="fi-FI" dirty="0" err="1" smtClean="0">
                <a:latin typeface="Tw Cen MT Condensed" panose="020B0606020104020203" pitchFamily="34" charset="0"/>
              </a:rPr>
              <a:t>Koha</a:t>
            </a:r>
            <a:r>
              <a:rPr lang="fi-FI" dirty="0" smtClean="0">
                <a:latin typeface="Tw Cen MT Condensed" panose="020B0606020104020203" pitchFamily="34" charset="0"/>
              </a:rPr>
              <a:t>-versio</a:t>
            </a:r>
            <a:endParaRPr lang="fi-FI" dirty="0">
              <a:latin typeface="Tw Cen MT Condensed" panose="020B0606020104020203" pitchFamily="34" charset="0"/>
            </a:endParaRPr>
          </a:p>
          <a:p>
            <a:r>
              <a:rPr lang="fi-FI" dirty="0" smtClean="0">
                <a:latin typeface="Tw Cen MT Condensed" panose="020B0606020104020203" pitchFamily="34" charset="0"/>
              </a:rPr>
              <a:t>Osallistumme aktiivisesti </a:t>
            </a:r>
            <a:r>
              <a:rPr lang="fi-FI" dirty="0" err="1" smtClean="0">
                <a:latin typeface="Tw Cen MT Condensed" panose="020B0606020104020203" pitchFamily="34" charset="0"/>
              </a:rPr>
              <a:t>Koha</a:t>
            </a:r>
            <a:r>
              <a:rPr lang="fi-FI" dirty="0" smtClean="0">
                <a:latin typeface="Tw Cen MT Condensed" panose="020B0606020104020203" pitchFamily="34" charset="0"/>
              </a:rPr>
              <a:t>-yhteisön toimintaan</a:t>
            </a:r>
          </a:p>
          <a:p>
            <a:r>
              <a:rPr lang="fi-FI" dirty="0" smtClean="0">
                <a:latin typeface="Tw Cen MT Condensed" panose="020B0606020104020203" pitchFamily="34" charset="0"/>
              </a:rPr>
              <a:t>Mahdollistamme avoimen datan</a:t>
            </a:r>
          </a:p>
          <a:p>
            <a:endParaRPr lang="fi-FI" dirty="0">
              <a:latin typeface="Tw Cen MT Condensed" panose="020B0606020104020203" pitchFamily="34" charset="0"/>
            </a:endParaRPr>
          </a:p>
        </p:txBody>
      </p:sp>
      <p:sp>
        <p:nvSpPr>
          <p:cNvPr id="4" name="Sisällön paikkamerkki 3"/>
          <p:cNvSpPr>
            <a:spLocks noGrp="1"/>
          </p:cNvSpPr>
          <p:nvPr>
            <p:ph sz="half" idx="2"/>
          </p:nvPr>
        </p:nvSpPr>
        <p:spPr>
          <a:xfrm>
            <a:off x="6897188" y="1825625"/>
            <a:ext cx="4456611" cy="4351338"/>
          </a:xfrm>
        </p:spPr>
        <p:txBody>
          <a:bodyPr/>
          <a:lstStyle/>
          <a:p>
            <a:r>
              <a:rPr lang="fi-FI" dirty="0">
                <a:latin typeface="Tw Cen MT Condensed" panose="020B0606020104020203" pitchFamily="34" charset="0"/>
              </a:rPr>
              <a:t>Kuva – avoinna oleva ovi, ovesta näkyy hieno keidas – k –kirjaimena avoin kaikkiin suuntiin</a:t>
            </a:r>
          </a:p>
          <a:p>
            <a:endParaRPr lang="fi-FI" dirty="0"/>
          </a:p>
        </p:txBody>
      </p:sp>
    </p:spTree>
    <p:extLst>
      <p:ext uri="{BB962C8B-B14F-4D97-AF65-F5344CB8AC3E}">
        <p14:creationId xmlns:p14="http://schemas.microsoft.com/office/powerpoint/2010/main" val="597123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endParaRPr lang="fi-FI"/>
          </a:p>
        </p:txBody>
      </p:sp>
      <p:sp>
        <p:nvSpPr>
          <p:cNvPr id="3" name="Alaotsikko 2"/>
          <p:cNvSpPr>
            <a:spLocks noGrp="1"/>
          </p:cNvSpPr>
          <p:nvPr>
            <p:ph type="subTitle" idx="1"/>
          </p:nvPr>
        </p:nvSpPr>
        <p:spPr/>
        <p:txBody>
          <a:bodyPr/>
          <a:lstStyle/>
          <a:p>
            <a:endParaRPr lang="fi-FI"/>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016" y="1230074"/>
            <a:ext cx="7559040" cy="4309872"/>
          </a:xfrm>
          <a:prstGeom prst="rect">
            <a:avLst/>
          </a:prstGeom>
        </p:spPr>
      </p:pic>
    </p:spTree>
    <p:extLst>
      <p:ext uri="{BB962C8B-B14F-4D97-AF65-F5344CB8AC3E}">
        <p14:creationId xmlns:p14="http://schemas.microsoft.com/office/powerpoint/2010/main" val="1556244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lstStyle/>
          <a:p>
            <a:r>
              <a:rPr lang="fi-FI" dirty="0" err="1" smtClean="0"/>
              <a:t>Koha</a:t>
            </a:r>
            <a:r>
              <a:rPr lang="fi-FI" dirty="0" smtClean="0"/>
              <a:t>-Suomi Oy on kuntien omistama yhtiö, tuottaa palveluita vain kunnille, ei tavoittele voittoa eikä jaa osinkoja</a:t>
            </a:r>
          </a:p>
          <a:p>
            <a:r>
              <a:rPr lang="fi-FI" dirty="0" smtClean="0"/>
              <a:t>Henkilökunta: 4 järjestelmänkehittäjää (Oulu, Joensuu, Mikkeli), toimitusjohtaja-tuotepäällikkö 50%, tulossa 40% pääkäyttäjä</a:t>
            </a:r>
          </a:p>
          <a:p>
            <a:r>
              <a:rPr lang="fi-FI" dirty="0" smtClean="0"/>
              <a:t>Päätöksenteko: yhtiökokous, hallitus, asiantuntijaryhmä, toimitusjohtaja</a:t>
            </a:r>
          </a:p>
          <a:p>
            <a:r>
              <a:rPr lang="fi-FI" dirty="0" smtClean="0"/>
              <a:t>Työryhmät: </a:t>
            </a:r>
            <a:r>
              <a:rPr lang="fi-FI" dirty="0"/>
              <a:t>K</a:t>
            </a:r>
            <a:r>
              <a:rPr lang="fi-FI" dirty="0" smtClean="0"/>
              <a:t>ehittäjät, Pääkäyttäjät, Kuvailu</a:t>
            </a:r>
          </a:p>
          <a:p>
            <a:r>
              <a:rPr lang="fi-FI" dirty="0" smtClean="0"/>
              <a:t>Ensimmäinen </a:t>
            </a:r>
            <a:r>
              <a:rPr lang="fi-FI" smtClean="0"/>
              <a:t>strategia valmistelussa</a:t>
            </a:r>
            <a:endParaRPr lang="fi-FI" dirty="0" smtClean="0"/>
          </a:p>
          <a:p>
            <a:endParaRPr lang="fi-FI" dirty="0"/>
          </a:p>
        </p:txBody>
      </p:sp>
      <p:sp>
        <p:nvSpPr>
          <p:cNvPr id="3" name="Otsikko 2"/>
          <p:cNvSpPr>
            <a:spLocks noGrp="1"/>
          </p:cNvSpPr>
          <p:nvPr>
            <p:ph type="title"/>
          </p:nvPr>
        </p:nvSpPr>
        <p:spPr/>
        <p:txBody>
          <a:bodyPr/>
          <a:lstStyle/>
          <a:p>
            <a:r>
              <a:rPr lang="fi-FI" dirty="0" smtClean="0"/>
              <a:t>Pari sanaa firman toiminnasta</a:t>
            </a:r>
            <a:endParaRPr lang="fi-FI" dirty="0"/>
          </a:p>
        </p:txBody>
      </p:sp>
    </p:spTree>
    <p:extLst>
      <p:ext uri="{BB962C8B-B14F-4D97-AF65-F5344CB8AC3E}">
        <p14:creationId xmlns:p14="http://schemas.microsoft.com/office/powerpoint/2010/main" val="381839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Toimintasuunnitelma 2018</a:t>
            </a:r>
            <a:endParaRPr lang="fi-FI" dirty="0"/>
          </a:p>
        </p:txBody>
      </p:sp>
      <p:sp>
        <p:nvSpPr>
          <p:cNvPr id="3" name="Sisällön paikkamerkki 2"/>
          <p:cNvSpPr>
            <a:spLocks noGrp="1"/>
          </p:cNvSpPr>
          <p:nvPr>
            <p:ph idx="1"/>
          </p:nvPr>
        </p:nvSpPr>
        <p:spPr/>
        <p:txBody>
          <a:bodyPr>
            <a:normAutofit fontScale="92500" lnSpcReduction="10000"/>
          </a:bodyPr>
          <a:lstStyle/>
          <a:p>
            <a:pPr lvl="0"/>
            <a:r>
              <a:rPr lang="fi-FI" dirty="0"/>
              <a:t>Versionvaihdon loppuunsaattaminen siten, että kaikki </a:t>
            </a:r>
            <a:r>
              <a:rPr lang="fi-FI" dirty="0" err="1"/>
              <a:t>Koha</a:t>
            </a:r>
            <a:r>
              <a:rPr lang="fi-FI" dirty="0"/>
              <a:t>-asennukset ovat yhdenmukaisia</a:t>
            </a:r>
          </a:p>
          <a:p>
            <a:pPr lvl="0"/>
            <a:r>
              <a:rPr lang="fi-FI" dirty="0"/>
              <a:t>Verkostomaisen toimintamallin vakiinnuttaminen ja yhteistyön vahvistaminen </a:t>
            </a:r>
          </a:p>
          <a:p>
            <a:pPr lvl="0"/>
            <a:r>
              <a:rPr lang="fi-FI" dirty="0" err="1"/>
              <a:t>Finna</a:t>
            </a:r>
            <a:r>
              <a:rPr lang="fi-FI" dirty="0"/>
              <a:t> otettu onnistuneesti käyttöön kirjastojen asiakasliittymänä, </a:t>
            </a:r>
            <a:r>
              <a:rPr lang="fi-FI" dirty="0" err="1"/>
              <a:t>Finnan</a:t>
            </a:r>
            <a:r>
              <a:rPr lang="fi-FI" dirty="0"/>
              <a:t> käyttöönottoa tuetaan</a:t>
            </a:r>
          </a:p>
          <a:p>
            <a:pPr lvl="0"/>
            <a:r>
              <a:rPr lang="fi-FI" dirty="0" err="1"/>
              <a:t>Melinda</a:t>
            </a:r>
            <a:r>
              <a:rPr lang="fi-FI" dirty="0"/>
              <a:t> etenee Kansalliskirjaston kanssa sovitusti ja aloitetaan </a:t>
            </a:r>
            <a:r>
              <a:rPr lang="fi-FI" dirty="0" err="1"/>
              <a:t>Melindan</a:t>
            </a:r>
            <a:r>
              <a:rPr lang="fi-FI" dirty="0"/>
              <a:t> ja </a:t>
            </a:r>
            <a:r>
              <a:rPr lang="fi-FI" dirty="0" err="1"/>
              <a:t>Kohan</a:t>
            </a:r>
            <a:r>
              <a:rPr lang="fi-FI" dirty="0"/>
              <a:t> yhteensovittaminen.  Siihen liittyen kaikissa </a:t>
            </a:r>
            <a:r>
              <a:rPr lang="fi-FI" dirty="0" err="1"/>
              <a:t>Koha</a:t>
            </a:r>
            <a:r>
              <a:rPr lang="fi-FI" dirty="0"/>
              <a:t>-kirjastoissa on otettu käyttöön yhteiset kuvailun periaatteet.</a:t>
            </a:r>
          </a:p>
          <a:p>
            <a:pPr lvl="0"/>
            <a:r>
              <a:rPr lang="fi-FI" dirty="0"/>
              <a:t>Pitkän tähtäimen strategian ja kehityssuunnitelman tekeminen yhteistyössä kehittäjien ja asiantuntijaryhmän </a:t>
            </a:r>
            <a:r>
              <a:rPr lang="fi-FI" dirty="0" smtClean="0"/>
              <a:t>kanssa</a:t>
            </a:r>
            <a:endParaRPr lang="fi-FI" dirty="0"/>
          </a:p>
        </p:txBody>
      </p:sp>
    </p:spTree>
    <p:extLst>
      <p:ext uri="{BB962C8B-B14F-4D97-AF65-F5344CB8AC3E}">
        <p14:creationId xmlns:p14="http://schemas.microsoft.com/office/powerpoint/2010/main" val="3781103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Toimintasuunnitelma 2019</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Pohjautuu strategiaan, yhtiön ensimmäinen strategia hyväksynnässä</a:t>
            </a:r>
          </a:p>
          <a:p>
            <a:r>
              <a:rPr lang="fi-FI" dirty="0" smtClean="0"/>
              <a:t>Tämän pohjalta toimitusjohtajalle tavoitteet, joita hallitus seuraa kuukausittain</a:t>
            </a:r>
          </a:p>
          <a:p>
            <a:r>
              <a:rPr lang="fi-FI" dirty="0" smtClean="0"/>
              <a:t>Työryhmille toimintasuunnitelmat tulossa ensimmäistä kertaa</a:t>
            </a:r>
          </a:p>
          <a:p>
            <a:r>
              <a:rPr lang="fi-FI" dirty="0" smtClean="0"/>
              <a:t>Ensi vuoden suunnitelmassa:</a:t>
            </a:r>
          </a:p>
          <a:p>
            <a:pPr lvl="1"/>
            <a:r>
              <a:rPr lang="fi-FI" dirty="0" smtClean="0">
                <a:latin typeface="Calibri" panose="020F0502020204030204" pitchFamily="34" charset="0"/>
                <a:ea typeface="Calibri" panose="020F0502020204030204" pitchFamily="34" charset="0"/>
                <a:cs typeface="Times New Roman" panose="02020603050405020304" pitchFamily="18" charset="0"/>
              </a:rPr>
              <a:t>Viestintäsuunnitelman laatiminen</a:t>
            </a:r>
          </a:p>
          <a:p>
            <a:pPr lvl="1"/>
            <a:r>
              <a:rPr lang="fi-FI" dirty="0" smtClean="0">
                <a:latin typeface="Calibri" panose="020F0502020204030204" pitchFamily="34" charset="0"/>
                <a:ea typeface="Calibri" panose="020F0502020204030204" pitchFamily="34" charset="0"/>
                <a:cs typeface="Times New Roman" panose="02020603050405020304" pitchFamily="18" charset="0"/>
              </a:rPr>
              <a:t>Verkostomaisen </a:t>
            </a:r>
            <a:r>
              <a:rPr lang="fi-FI" dirty="0">
                <a:latin typeface="Calibri" panose="020F0502020204030204" pitchFamily="34" charset="0"/>
                <a:ea typeface="Calibri" panose="020F0502020204030204" pitchFamily="34" charset="0"/>
                <a:cs typeface="Times New Roman" panose="02020603050405020304" pitchFamily="18" charset="0"/>
              </a:rPr>
              <a:t>toimintamallin vakiinnuttaminen ja yhteistyön vahvistaminen </a:t>
            </a:r>
            <a:endParaRPr lang="fi-FI" dirty="0" smtClean="0">
              <a:latin typeface="Calibri" panose="020F0502020204030204" pitchFamily="34" charset="0"/>
              <a:ea typeface="Calibri" panose="020F0502020204030204" pitchFamily="34" charset="0"/>
              <a:cs typeface="Times New Roman" panose="02020603050405020304" pitchFamily="18" charset="0"/>
            </a:endParaRPr>
          </a:p>
          <a:p>
            <a:pPr lvl="1"/>
            <a:r>
              <a:rPr lang="fi-FI" dirty="0" smtClean="0">
                <a:latin typeface="Calibri" panose="020F0502020204030204" pitchFamily="34" charset="0"/>
                <a:ea typeface="Calibri" panose="020F0502020204030204" pitchFamily="34" charset="0"/>
                <a:cs typeface="Times New Roman" panose="02020603050405020304" pitchFamily="18" charset="0"/>
              </a:rPr>
              <a:t>Vahvistetaan </a:t>
            </a:r>
            <a:r>
              <a:rPr lang="fi-FI" dirty="0">
                <a:latin typeface="Calibri" panose="020F0502020204030204" pitchFamily="34" charset="0"/>
                <a:ea typeface="Calibri" panose="020F0502020204030204" pitchFamily="34" charset="0"/>
                <a:cs typeface="Times New Roman" panose="02020603050405020304" pitchFamily="18" charset="0"/>
              </a:rPr>
              <a:t>yhtiön </a:t>
            </a:r>
            <a:r>
              <a:rPr lang="fi-FI" dirty="0" smtClean="0">
                <a:latin typeface="Calibri" panose="020F0502020204030204" pitchFamily="34" charset="0"/>
                <a:ea typeface="Calibri" panose="020F0502020204030204" pitchFamily="34" charset="0"/>
                <a:cs typeface="Times New Roman" panose="02020603050405020304" pitchFamily="18" charset="0"/>
              </a:rPr>
              <a:t>henkilöstöresurssia</a:t>
            </a:r>
          </a:p>
          <a:p>
            <a:pPr lvl="1"/>
            <a:r>
              <a:rPr lang="fi-FI" dirty="0" smtClean="0">
                <a:latin typeface="Calibri" panose="020F0502020204030204" pitchFamily="34" charset="0"/>
                <a:ea typeface="Calibri" panose="020F0502020204030204" pitchFamily="34" charset="0"/>
                <a:cs typeface="Times New Roman" panose="02020603050405020304" pitchFamily="18" charset="0"/>
              </a:rPr>
              <a:t>Kehittäjien </a:t>
            </a:r>
            <a:r>
              <a:rPr lang="fi-FI" dirty="0">
                <a:latin typeface="Calibri" panose="020F0502020204030204" pitchFamily="34" charset="0"/>
                <a:ea typeface="Calibri" panose="020F0502020204030204" pitchFamily="34" charset="0"/>
                <a:cs typeface="Times New Roman" panose="02020603050405020304" pitchFamily="18" charset="0"/>
              </a:rPr>
              <a:t>omaehtoiselle osaamisen kehittymiselle annetaan </a:t>
            </a:r>
            <a:r>
              <a:rPr lang="fi-FI" dirty="0" smtClean="0">
                <a:latin typeface="Calibri" panose="020F0502020204030204" pitchFamily="34" charset="0"/>
                <a:ea typeface="Calibri" panose="020F0502020204030204" pitchFamily="34" charset="0"/>
                <a:cs typeface="Times New Roman" panose="02020603050405020304" pitchFamily="18" charset="0"/>
              </a:rPr>
              <a:t>mahdollisuuksia</a:t>
            </a:r>
          </a:p>
          <a:p>
            <a:pPr lvl="1"/>
            <a:r>
              <a:rPr lang="fi-FI" dirty="0" smtClean="0">
                <a:latin typeface="Calibri" panose="020F0502020204030204" pitchFamily="34" charset="0"/>
                <a:ea typeface="Calibri" panose="020F0502020204030204" pitchFamily="34" charset="0"/>
                <a:cs typeface="Times New Roman" panose="02020603050405020304" pitchFamily="18" charset="0"/>
              </a:rPr>
              <a:t>Kehittämisen </a:t>
            </a:r>
            <a:r>
              <a:rPr lang="fi-FI" dirty="0">
                <a:latin typeface="Calibri" panose="020F0502020204030204" pitchFamily="34" charset="0"/>
                <a:ea typeface="Calibri" panose="020F0502020204030204" pitchFamily="34" charset="0"/>
                <a:cs typeface="Times New Roman" panose="02020603050405020304" pitchFamily="18" charset="0"/>
              </a:rPr>
              <a:t>rakenteen selkeyttäminen ja </a:t>
            </a:r>
            <a:r>
              <a:rPr lang="fi-FI" dirty="0" smtClean="0">
                <a:latin typeface="Calibri" panose="020F0502020204030204" pitchFamily="34" charset="0"/>
                <a:ea typeface="Calibri" panose="020F0502020204030204" pitchFamily="34" charset="0"/>
                <a:cs typeface="Times New Roman" panose="02020603050405020304" pitchFamily="18" charset="0"/>
              </a:rPr>
              <a:t>kuvaaminen</a:t>
            </a:r>
          </a:p>
          <a:p>
            <a:pPr lvl="1"/>
            <a:r>
              <a:rPr lang="fi-FI" dirty="0" smtClean="0">
                <a:latin typeface="Calibri" panose="020F0502020204030204" pitchFamily="34" charset="0"/>
                <a:ea typeface="Calibri" panose="020F0502020204030204" pitchFamily="34" charset="0"/>
                <a:cs typeface="Times New Roman" panose="02020603050405020304" pitchFamily="18" charset="0"/>
              </a:rPr>
              <a:t>Tiivis </a:t>
            </a:r>
            <a:r>
              <a:rPr lang="fi-FI" dirty="0">
                <a:latin typeface="Calibri" panose="020F0502020204030204" pitchFamily="34" charset="0"/>
                <a:ea typeface="Calibri" panose="020F0502020204030204" pitchFamily="34" charset="0"/>
                <a:cs typeface="Times New Roman" panose="02020603050405020304" pitchFamily="18" charset="0"/>
              </a:rPr>
              <a:t>yhteistyö tieteellisten kirjastojen </a:t>
            </a:r>
            <a:r>
              <a:rPr lang="fi-FI" dirty="0" err="1">
                <a:latin typeface="Calibri" panose="020F0502020204030204" pitchFamily="34" charset="0"/>
                <a:ea typeface="Calibri" panose="020F0502020204030204" pitchFamily="34" charset="0"/>
                <a:cs typeface="Times New Roman" panose="02020603050405020304" pitchFamily="18" charset="0"/>
              </a:rPr>
              <a:t>Koha</a:t>
            </a:r>
            <a:r>
              <a:rPr lang="fi-FI" dirty="0">
                <a:latin typeface="Calibri" panose="020F0502020204030204" pitchFamily="34" charset="0"/>
                <a:ea typeface="Calibri" panose="020F0502020204030204" pitchFamily="34" charset="0"/>
                <a:cs typeface="Times New Roman" panose="02020603050405020304" pitchFamily="18" charset="0"/>
              </a:rPr>
              <a:t>-ryhmän kanssa</a:t>
            </a:r>
          </a:p>
          <a:p>
            <a:endParaRPr lang="fi-FI" dirty="0"/>
          </a:p>
        </p:txBody>
      </p:sp>
    </p:spTree>
    <p:extLst>
      <p:ext uri="{BB962C8B-B14F-4D97-AF65-F5344CB8AC3E}">
        <p14:creationId xmlns:p14="http://schemas.microsoft.com/office/powerpoint/2010/main" val="394127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Entä </a:t>
            </a:r>
            <a:r>
              <a:rPr lang="fi-FI" dirty="0" err="1" smtClean="0"/>
              <a:t>Axiell</a:t>
            </a:r>
            <a:r>
              <a:rPr lang="fi-FI" dirty="0" smtClean="0"/>
              <a:t>?</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Markkinaoikeudesta saatu </a:t>
            </a:r>
            <a:r>
              <a:rPr lang="fi-FI" dirty="0" err="1" smtClean="0"/>
              <a:t>Koha</a:t>
            </a:r>
            <a:r>
              <a:rPr lang="fi-FI" dirty="0" smtClean="0"/>
              <a:t>-Suomen perustajakunnille myönteinen päätös</a:t>
            </a:r>
          </a:p>
          <a:p>
            <a:r>
              <a:rPr lang="fi-FI" dirty="0" smtClean="0"/>
              <a:t>Mahdollista valittaa korkeimpaan hallinto-oikeuteen</a:t>
            </a:r>
          </a:p>
          <a:p>
            <a:pPr marR="1170" algn="just"/>
            <a:r>
              <a:rPr lang="fi-FI" sz="1900" dirty="0" smtClean="0"/>
              <a:t>"</a:t>
            </a:r>
            <a:r>
              <a:rPr lang="fi-FI" sz="1900" dirty="0">
                <a:solidFill>
                  <a:srgbClr val="5D5D5D"/>
                </a:solidFill>
                <a:latin typeface="Times New Roman" panose="02020603050405020304" pitchFamily="18" charset="0"/>
              </a:rPr>
              <a:t>Turun kaupunki ei ilmoituksensa mukaan ole allekirjoittanut sopimusta </a:t>
            </a:r>
            <a:r>
              <a:rPr lang="fi-FI" sz="1900" dirty="0" err="1">
                <a:solidFill>
                  <a:srgbClr val="5D5D5D"/>
                </a:solidFill>
                <a:latin typeface="Times New Roman" panose="02020603050405020304" pitchFamily="18" charset="0"/>
              </a:rPr>
              <a:t>Koha</a:t>
            </a:r>
            <a:r>
              <a:rPr lang="fi-FI" sz="1900" dirty="0">
                <a:solidFill>
                  <a:srgbClr val="5D5D5D"/>
                </a:solidFill>
                <a:latin typeface="Times New Roman" panose="02020603050405020304" pitchFamily="18" charset="0"/>
              </a:rPr>
              <a:t>-kirjastojärjestelmän ylläpito- ja kehittämispalvelujen hankkimisesta </a:t>
            </a:r>
            <a:r>
              <a:rPr lang="fi-FI" sz="1900" dirty="0" err="1">
                <a:solidFill>
                  <a:srgbClr val="5D5D5D"/>
                </a:solidFill>
                <a:latin typeface="Times New Roman" panose="02020603050405020304" pitchFamily="18" charset="0"/>
              </a:rPr>
              <a:t>Koha</a:t>
            </a:r>
            <a:r>
              <a:rPr lang="fi-FI" sz="1900" dirty="0">
                <a:solidFill>
                  <a:srgbClr val="5D5D5D"/>
                </a:solidFill>
                <a:latin typeface="Times New Roman" panose="02020603050405020304" pitchFamily="18" charset="0"/>
              </a:rPr>
              <a:t>-Suomi Oy:ltä eikä myöskään hankkinut siinä mainittuja palveluita. Turun kaupunki on muutoksenhaun kohteena olevalla päätöksellään omalta osaltaan kuitenkin hyväksynyt mainitun palvelusopimuksen. Markkinaoikeus toteaa, että Turun kaupungilla on näin ollen ollut mahdollisuus tehdä palvelujen hankkimista koskeva sopimus kyseessä olevan päätöksen perusteella, ja päätös on kohdistunut riittävällä tavalla yksilöityyn hankintaan. Markkinaoikeus katsoo, että muutoksenhaun kohteena olevassa päätöksessä on ollut myös Turun kaupungin osalta kysymys päätöksestä hankkia palvelua taloudellista vastiketta vastaan. Samassa yhteydessä kaupungin voidaan katsoa sitoutuneen siihen, että yhtiön tuottamista palveluista ei käynnistetä tarjouskilpailua julkaisemalla niistä </a:t>
            </a:r>
            <a:r>
              <a:rPr lang="fi-FI" sz="1900" dirty="0" smtClean="0">
                <a:solidFill>
                  <a:srgbClr val="5D5D5D"/>
                </a:solidFill>
                <a:latin typeface="Times New Roman" panose="02020603050405020304" pitchFamily="18" charset="0"/>
              </a:rPr>
              <a:t>hankintailmoitus</a:t>
            </a:r>
            <a:r>
              <a:rPr lang="fi-FI" sz="1900" dirty="0">
                <a:solidFill>
                  <a:srgbClr val="5D5D5D"/>
                </a:solidFill>
                <a:latin typeface="Times New Roman" panose="02020603050405020304" pitchFamily="18" charset="0"/>
              </a:rPr>
              <a:t>. Päätöstä ei voida pitää hankinnan alustavana tarkastelemisena, yksinomaan valmistelevina toimina tai sisäisenä pohdintana. Markkinaoikeus toteaa niin ikään, että päätöksen on tehnyt Turun kaupunginvaltuuston, joka kuntalain 14 §:n I momentin perusteella on ollut päätösvaltainen </a:t>
            </a:r>
            <a:r>
              <a:rPr lang="fi-FI" sz="1900" dirty="0" smtClean="0">
                <a:solidFill>
                  <a:srgbClr val="5D5D5D"/>
                </a:solidFill>
                <a:latin typeface="Times New Roman" panose="02020603050405020304" pitchFamily="18" charset="0"/>
              </a:rPr>
              <a:t>tekemään hankintayksikön </a:t>
            </a:r>
            <a:r>
              <a:rPr lang="fi-FI" sz="1900" dirty="0">
                <a:solidFill>
                  <a:srgbClr val="5D5D5D"/>
                </a:solidFill>
                <a:latin typeface="Times New Roman" panose="02020603050405020304" pitchFamily="18" charset="0"/>
              </a:rPr>
              <a:t>lopulliset hankintapäätökset</a:t>
            </a:r>
            <a:r>
              <a:rPr lang="fi-FI" sz="1900" dirty="0" smtClean="0">
                <a:solidFill>
                  <a:srgbClr val="5D5D5D"/>
                </a:solidFill>
                <a:latin typeface="Times New Roman" panose="02020603050405020304" pitchFamily="18" charset="0"/>
              </a:rPr>
              <a:t>.”</a:t>
            </a:r>
            <a:endParaRPr lang="fi-FI" sz="1900" dirty="0">
              <a:solidFill>
                <a:srgbClr val="5D5D5D"/>
              </a:solidFill>
              <a:latin typeface="Times New Roman" panose="02020603050405020304" pitchFamily="18" charset="0"/>
            </a:endParaRPr>
          </a:p>
          <a:p>
            <a:endParaRPr lang="fi-FI" dirty="0"/>
          </a:p>
        </p:txBody>
      </p:sp>
    </p:spTree>
    <p:extLst>
      <p:ext uri="{BB962C8B-B14F-4D97-AF65-F5344CB8AC3E}">
        <p14:creationId xmlns:p14="http://schemas.microsoft.com/office/powerpoint/2010/main" val="262616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3.6.2016 Vaski </a:t>
            </a:r>
            <a:r>
              <a:rPr lang="fi-FI" dirty="0" err="1" smtClean="0"/>
              <a:t>jory</a:t>
            </a:r>
            <a:endParaRPr lang="fi-FI" dirty="0"/>
          </a:p>
        </p:txBody>
      </p:sp>
      <p:pic>
        <p:nvPicPr>
          <p:cNvPr id="4" name="Sisällön paikkamerkki 3"/>
          <p:cNvPicPr>
            <a:picLocks noGrp="1" noChangeAspect="1"/>
          </p:cNvPicPr>
          <p:nvPr>
            <p:ph idx="1"/>
          </p:nvPr>
        </p:nvPicPr>
        <p:blipFill>
          <a:blip r:embed="rId2"/>
          <a:stretch>
            <a:fillRect/>
          </a:stretch>
        </p:blipFill>
        <p:spPr>
          <a:xfrm>
            <a:off x="2909284" y="2290218"/>
            <a:ext cx="6373432" cy="3422151"/>
          </a:xfrm>
          <a:prstGeom prst="rect">
            <a:avLst/>
          </a:prstGeom>
        </p:spPr>
      </p:pic>
    </p:spTree>
    <p:extLst>
      <p:ext uri="{BB962C8B-B14F-4D97-AF65-F5344CB8AC3E}">
        <p14:creationId xmlns:p14="http://schemas.microsoft.com/office/powerpoint/2010/main" val="302868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1425765"/>
          </a:xfrm>
        </p:spPr>
        <p:txBody>
          <a:bodyPr>
            <a:normAutofit/>
          </a:bodyPr>
          <a:lstStyle/>
          <a:p>
            <a:r>
              <a:rPr lang="fi-FI" sz="8800" err="1">
                <a:latin typeface="Tw Cen MT Condensed" panose="020B0606020104020203" pitchFamily="34" charset="0"/>
              </a:rPr>
              <a:t>Koha</a:t>
            </a:r>
            <a:r>
              <a:rPr lang="fi-FI" sz="8800">
                <a:latin typeface="Tw Cen MT Condensed" panose="020B0606020104020203" pitchFamily="34" charset="0"/>
              </a:rPr>
              <a:t>-Suomi Oy:n strategia</a:t>
            </a:r>
          </a:p>
        </p:txBody>
      </p:sp>
      <p:sp>
        <p:nvSpPr>
          <p:cNvPr id="3" name="Alaotsikko 2"/>
          <p:cNvSpPr>
            <a:spLocks noGrp="1"/>
          </p:cNvSpPr>
          <p:nvPr>
            <p:ph type="subTitle" idx="1"/>
          </p:nvPr>
        </p:nvSpPr>
        <p:spPr/>
        <p:txBody>
          <a:bodyPr/>
          <a:lstStyle/>
          <a:p>
            <a:endParaRPr lang="fi-FI"/>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5205" y="2457512"/>
            <a:ext cx="7559040" cy="4309872"/>
          </a:xfrm>
          <a:prstGeom prst="rect">
            <a:avLst/>
          </a:prstGeom>
        </p:spPr>
      </p:pic>
    </p:spTree>
    <p:extLst>
      <p:ext uri="{BB962C8B-B14F-4D97-AF65-F5344CB8AC3E}">
        <p14:creationId xmlns:p14="http://schemas.microsoft.com/office/powerpoint/2010/main" val="289623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1425765"/>
          </a:xfrm>
        </p:spPr>
        <p:txBody>
          <a:bodyPr>
            <a:noAutofit/>
          </a:bodyPr>
          <a:lstStyle/>
          <a:p>
            <a:r>
              <a:rPr lang="fi-FI" sz="7200" dirty="0" smtClean="0">
                <a:latin typeface="Tw Cen MT Condensed" panose="020B0606020104020203" pitchFamily="34" charset="0"/>
              </a:rPr>
              <a:t>Avoin, kehittyvä, toimivin!</a:t>
            </a:r>
            <a:endParaRPr lang="fi-FI" sz="7200" dirty="0">
              <a:latin typeface="Tw Cen MT Condensed" panose="020B0606020104020203" pitchFamily="34" charset="0"/>
            </a:endParaRPr>
          </a:p>
        </p:txBody>
      </p:sp>
      <p:sp>
        <p:nvSpPr>
          <p:cNvPr id="3" name="Alaotsikko 2"/>
          <p:cNvSpPr>
            <a:spLocks noGrp="1"/>
          </p:cNvSpPr>
          <p:nvPr>
            <p:ph type="subTitle" idx="1"/>
          </p:nvPr>
        </p:nvSpPr>
        <p:spPr/>
        <p:txBody>
          <a:bodyPr/>
          <a:lstStyle/>
          <a:p>
            <a:endParaRPr lang="fi-FI" dirty="0"/>
          </a:p>
        </p:txBody>
      </p:sp>
      <p:pic>
        <p:nvPicPr>
          <p:cNvPr id="4" name="Kuv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5216" y="3122812"/>
            <a:ext cx="5929596" cy="3380826"/>
          </a:xfrm>
          <a:prstGeom prst="rect">
            <a:avLst/>
          </a:prstGeom>
        </p:spPr>
      </p:pic>
    </p:spTree>
    <p:extLst>
      <p:ext uri="{BB962C8B-B14F-4D97-AF65-F5344CB8AC3E}">
        <p14:creationId xmlns:p14="http://schemas.microsoft.com/office/powerpoint/2010/main" val="2186032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latin typeface="Tw Cen MT Condensed" panose="020B0606020104020203" pitchFamily="34" charset="0"/>
              </a:rPr>
              <a:t>1. Yhteinen </a:t>
            </a:r>
            <a:r>
              <a:rPr lang="fi-FI" dirty="0" err="1">
                <a:latin typeface="Tw Cen MT Condensed" panose="020B0606020104020203" pitchFamily="34" charset="0"/>
              </a:rPr>
              <a:t>Koha</a:t>
            </a:r>
            <a:endParaRPr lang="fi-FI" dirty="0">
              <a:latin typeface="Tw Cen MT Condensed" panose="020B0606020104020203" pitchFamily="34" charset="0"/>
            </a:endParaRPr>
          </a:p>
        </p:txBody>
      </p:sp>
      <p:sp>
        <p:nvSpPr>
          <p:cNvPr id="3" name="Sisällön paikkamerkki 2"/>
          <p:cNvSpPr>
            <a:spLocks noGrp="1"/>
          </p:cNvSpPr>
          <p:nvPr>
            <p:ph sz="half" idx="1"/>
          </p:nvPr>
        </p:nvSpPr>
        <p:spPr/>
        <p:txBody>
          <a:bodyPr vert="horz" lIns="91440" tIns="45720" rIns="91440" bIns="45720" rtlCol="0" anchor="t">
            <a:normAutofit/>
          </a:bodyPr>
          <a:lstStyle/>
          <a:p>
            <a:r>
              <a:rPr lang="fi-FI" dirty="0" smtClean="0">
                <a:latin typeface="Tw Cen MT Condensed" panose="020B0606020104020203" pitchFamily="34" charset="0"/>
              </a:rPr>
              <a:t>Edistämme </a:t>
            </a:r>
            <a:r>
              <a:rPr lang="fi-FI" dirty="0">
                <a:latin typeface="Tw Cen MT Condensed" panose="020B0606020104020203" pitchFamily="34" charset="0"/>
              </a:rPr>
              <a:t>yhteistä sujuvaa </a:t>
            </a:r>
            <a:r>
              <a:rPr lang="fi-FI" dirty="0" smtClean="0">
                <a:latin typeface="Tw Cen MT Condensed" panose="020B0606020104020203" pitchFamily="34" charset="0"/>
              </a:rPr>
              <a:t>toimintaa</a:t>
            </a:r>
          </a:p>
          <a:p>
            <a:r>
              <a:rPr lang="fi-FI" dirty="0" smtClean="0">
                <a:latin typeface="Tw Cen MT Condensed" panose="020B0606020104020203" pitchFamily="34" charset="0"/>
              </a:rPr>
              <a:t>Osallistamme matalalla kynnyksellä kaikki </a:t>
            </a:r>
            <a:r>
              <a:rPr lang="fi-FI" dirty="0">
                <a:latin typeface="Tw Cen MT Condensed" panose="020B0606020104020203" pitchFamily="34" charset="0"/>
              </a:rPr>
              <a:t>Koha-Suomessa mukana olevat kirjastot ja niiden työntekijät kehittämiseen</a:t>
            </a:r>
          </a:p>
          <a:p>
            <a:r>
              <a:rPr lang="fi-FI" dirty="0" smtClean="0">
                <a:latin typeface="Tw Cen MT Condensed" panose="020B0606020104020203" pitchFamily="34" charset="0"/>
              </a:rPr>
              <a:t>Sitoudumme yhteiseen, tavoitteelliseen kehittämiseen</a:t>
            </a:r>
          </a:p>
          <a:p>
            <a:pPr marL="0" indent="0">
              <a:buNone/>
            </a:pPr>
            <a:endParaRPr lang="fi-FI" dirty="0">
              <a:latin typeface="Tw Cen MT Condensed" panose="020B0606020104020203" pitchFamily="34" charset="0"/>
            </a:endParaRPr>
          </a:p>
        </p:txBody>
      </p:sp>
      <p:sp>
        <p:nvSpPr>
          <p:cNvPr id="4" name="Sisällön paikkamerkki 3"/>
          <p:cNvSpPr>
            <a:spLocks noGrp="1"/>
          </p:cNvSpPr>
          <p:nvPr>
            <p:ph sz="half" idx="2"/>
          </p:nvPr>
        </p:nvSpPr>
        <p:spPr/>
        <p:txBody>
          <a:bodyPr/>
          <a:lstStyle/>
          <a:p>
            <a:r>
              <a:rPr lang="fi-FI" dirty="0" smtClean="0"/>
              <a:t>Peukut pystyssä</a:t>
            </a:r>
            <a:endParaRPr lang="fi-FI" dirty="0"/>
          </a:p>
        </p:txBody>
      </p:sp>
    </p:spTree>
    <p:extLst>
      <p:ext uri="{BB962C8B-B14F-4D97-AF65-F5344CB8AC3E}">
        <p14:creationId xmlns:p14="http://schemas.microsoft.com/office/powerpoint/2010/main" val="605521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okousaineisto" ma:contentTypeID="0x010100C0195A1B6C5C44E9A6AB38BF336295CE00159AAEFA992F51479BDEF933133913AC" ma:contentTypeVersion="27" ma:contentTypeDescription="Luo uusi asiakirja." ma:contentTypeScope="" ma:versionID="42b65ee3f04f6fbd506f361d349b936e">
  <xsd:schema xmlns:xsd="http://www.w3.org/2001/XMLSchema" xmlns:xs="http://www.w3.org/2001/XMLSchema" xmlns:p="http://schemas.microsoft.com/office/2006/metadata/properties" xmlns:ns2="801a4ecc-5c06-4555-9dd1-0bf5b16740cf" xmlns:ns3="e3c15447-02df-427e-b10d-bcbbd077e98d" xmlns:ns4="http://schemas.microsoft.com/sharepoint/v4" targetNamespace="http://schemas.microsoft.com/office/2006/metadata/properties" ma:root="true" ma:fieldsID="3a11cad7cc59c29480fcc4fa16d749fe" ns2:_="" ns3:_="" ns4:_="">
    <xsd:import namespace="801a4ecc-5c06-4555-9dd1-0bf5b16740cf"/>
    <xsd:import namespace="e3c15447-02df-427e-b10d-bcbbd077e98d"/>
    <xsd:import namespace="http://schemas.microsoft.com/sharepoint/v4"/>
    <xsd:element name="properties">
      <xsd:complexType>
        <xsd:sequence>
          <xsd:element name="documentManagement">
            <xsd:complexType>
              <xsd:all>
                <xsd:element ref="ns2:dotku_ContainsPersonalData" minOccurs="0"/>
                <xsd:element ref="ns2:dotku_Publicity"/>
                <xsd:element ref="ns2:dotku_Description" minOccurs="0"/>
                <xsd:element ref="ns2:dotku_MeetingMaterialYear" minOccurs="0"/>
                <xsd:element ref="ns2:dotku_MeetingMaterialDate"/>
                <xsd:element ref="ns2:dotku_MeetingMaterialType"/>
                <xsd:element ref="ns3:Aihe"/>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1a4ecc-5c06-4555-9dd1-0bf5b16740cf" elementFormDefault="qualified">
    <xsd:import namespace="http://schemas.microsoft.com/office/2006/documentManagement/types"/>
    <xsd:import namespace="http://schemas.microsoft.com/office/infopath/2007/PartnerControls"/>
    <xsd:element name="dotku_ContainsPersonalData" ma:index="2" nillable="true" ma:displayName="Sisältää henkilötietoja" ma:default="" ma:description="Henkilötietolaki 3 § 1 mom" ma:format="Dropdown" ma:internalName="dotku_ContainsPersonalData">
      <xsd:simpleType>
        <xsd:restriction base="dms:Choice">
          <xsd:enumeration value="Ei sisällä henkilötietoja"/>
          <xsd:enumeration value="Sisältää henkilötietoja"/>
          <xsd:enumeration value="Sisältää arkaluonteisia henkilötietoja"/>
        </xsd:restriction>
      </xsd:simpleType>
    </xsd:element>
    <xsd:element name="dotku_Publicity" ma:index="3" ma:displayName="Julkisuus" ma:default="Julkinen" ma:format="Dropdown" ma:internalName="dotku_Publicity">
      <xsd:simpleType>
        <xsd:restriction base="dms:Choice">
          <xsd:enumeration value="Julkinen"/>
          <xsd:enumeration value="Salassa pidettävä"/>
        </xsd:restriction>
      </xsd:simpleType>
    </xsd:element>
    <xsd:element name="dotku_Description" ma:index="4" nillable="true" ma:displayName="Kuvaus" ma:internalName="dotku_Description">
      <xsd:simpleType>
        <xsd:restriction base="dms:Note">
          <xsd:maxLength value="255"/>
        </xsd:restriction>
      </xsd:simpleType>
    </xsd:element>
    <xsd:element name="dotku_MeetingMaterialYear" ma:index="5" nillable="true" ma:displayName="Vuosi" ma:internalName="dotku_MeetingMaterialYear" ma:readOnly="false">
      <xsd:simpleType>
        <xsd:restriction base="dms:Number"/>
      </xsd:simpleType>
    </xsd:element>
    <xsd:element name="dotku_MeetingMaterialDate" ma:index="6" ma:displayName="Päätös-/kokouspvm" ma:format="DateOnly" ma:internalName="dotku_MeetingMaterialDate">
      <xsd:simpleType>
        <xsd:restriction base="dms:DateTime"/>
      </xsd:simpleType>
    </xsd:element>
    <xsd:element name="dotku_MeetingMaterialType" ma:index="7" ma:displayName="Kokousaineiston tyyppi" ma:format="Dropdown" ma:internalName="dotku_MeetingMaterialType">
      <xsd:simpleType>
        <xsd:restriction base="dms:Choice">
          <xsd:enumeration value="Asia-/esityslista"/>
          <xsd:enumeration value="Liite"/>
          <xsd:enumeration value="Muistio"/>
          <xsd:enumeration value="Oheismateriaali"/>
          <xsd:enumeration value="Päätös"/>
          <xsd:enumeration value="Päätösehdotus"/>
          <xsd:enumeration value="Päätösesitys"/>
          <xsd:enumeration value="Päätöspöytäkirja"/>
          <xsd:enumeration value="Pöytäkirja"/>
        </xsd:restriction>
      </xsd:simpleType>
    </xsd:element>
  </xsd:schema>
  <xsd:schema xmlns:xsd="http://www.w3.org/2001/XMLSchema" xmlns:xs="http://www.w3.org/2001/XMLSchema" xmlns:dms="http://schemas.microsoft.com/office/2006/documentManagement/types" xmlns:pc="http://schemas.microsoft.com/office/infopath/2007/PartnerControls" targetNamespace="e3c15447-02df-427e-b10d-bcbbd077e98d" elementFormDefault="qualified">
    <xsd:import namespace="http://schemas.microsoft.com/office/2006/documentManagement/types"/>
    <xsd:import namespace="http://schemas.microsoft.com/office/infopath/2007/PartnerControls"/>
    <xsd:element name="Aihe" ma:index="14" ma:displayName="Aihe" ma:format="Dropdown" ma:internalName="Aihe" ma:readOnly="false">
      <xsd:simpleType>
        <xsd:restriction base="dms:Choice">
          <xsd:enumeration value="Johtoryhmä"/>
          <xsd:enumeration value="Työryhmät"/>
          <xsd:enumeration value="Työvaliokunta"/>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tku_Description xmlns="801a4ecc-5c06-4555-9dd1-0bf5b16740cf" xsi:nil="true"/>
    <dotku_Publicity xmlns="801a4ecc-5c06-4555-9dd1-0bf5b16740cf">Julkinen</dotku_Publicity>
    <dotku_ContainsPersonalData xmlns="801a4ecc-5c06-4555-9dd1-0bf5b16740cf" xsi:nil="true"/>
    <Aihe xmlns="e3c15447-02df-427e-b10d-bcbbd077e98d">Johtoryhmä</Aihe>
    <dotku_MeetingMaterialType xmlns="801a4ecc-5c06-4555-9dd1-0bf5b16740cf">Liite</dotku_MeetingMaterialType>
    <dotku_MeetingMaterialYear xmlns="801a4ecc-5c06-4555-9dd1-0bf5b16740cf">2018</dotku_MeetingMaterialYear>
    <dotku_MeetingMaterialDate xmlns="801a4ecc-5c06-4555-9dd1-0bf5b16740cf">2018-11-19T22:00:00+00:00</dotku_MeetingMaterialDate>
    <IconOverlay xmlns="http://schemas.microsoft.com/sharepoint/v4" xsi:nil="true"/>
  </documentManagement>
</p:properties>
</file>

<file path=customXml/item4.xml><?xml version="1.0" encoding="utf-8"?>
<?mso-contentType ?>
<SharedContentType xmlns="Microsoft.SharePoint.Taxonomy.ContentTypeSync" SourceId="e907a47a-bef0-4de7-8dab-7bc0f3e3b801" ContentTypeId="0x010100C0195A1B6C5C44E9A6AB38BF336295CE" PreviousValue="false"/>
</file>

<file path=customXml/itemProps1.xml><?xml version="1.0" encoding="utf-8"?>
<ds:datastoreItem xmlns:ds="http://schemas.openxmlformats.org/officeDocument/2006/customXml" ds:itemID="{11BE010A-BF0D-4BB9-9FED-6B9A510B78CB}">
  <ds:schemaRefs>
    <ds:schemaRef ds:uri="http://schemas.microsoft.com/sharepoint/v3/contenttype/forms"/>
  </ds:schemaRefs>
</ds:datastoreItem>
</file>

<file path=customXml/itemProps2.xml><?xml version="1.0" encoding="utf-8"?>
<ds:datastoreItem xmlns:ds="http://schemas.openxmlformats.org/officeDocument/2006/customXml" ds:itemID="{772D3AD1-61B1-4C0F-9195-8D8C1F05B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1a4ecc-5c06-4555-9dd1-0bf5b16740cf"/>
    <ds:schemaRef ds:uri="e3c15447-02df-427e-b10d-bcbbd077e98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5BB4F3-365F-4301-9667-79FF8D5403E4}">
  <ds:schemaRefs>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schemas.openxmlformats.org/package/2006/metadata/core-properties"/>
    <ds:schemaRef ds:uri="http://purl.org/dc/dcmitype/"/>
    <ds:schemaRef ds:uri="e3c15447-02df-427e-b10d-bcbbd077e98d"/>
    <ds:schemaRef ds:uri="http://schemas.microsoft.com/office/infopath/2007/PartnerControls"/>
    <ds:schemaRef ds:uri="http://schemas.microsoft.com/sharepoint/v4"/>
    <ds:schemaRef ds:uri="801a4ecc-5c06-4555-9dd1-0bf5b16740cf"/>
  </ds:schemaRefs>
</ds:datastoreItem>
</file>

<file path=customXml/itemProps4.xml><?xml version="1.0" encoding="utf-8"?>
<ds:datastoreItem xmlns:ds="http://schemas.openxmlformats.org/officeDocument/2006/customXml" ds:itemID="{70AE95D5-5BAE-419C-B884-E28A431FFF55}">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1502</TotalTime>
  <Words>500</Words>
  <Application>Microsoft Office PowerPoint</Application>
  <PresentationFormat>Laajakuva</PresentationFormat>
  <Paragraphs>56</Paragraphs>
  <Slides>14</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14</vt:i4>
      </vt:variant>
    </vt:vector>
  </HeadingPairs>
  <TitlesOfParts>
    <vt:vector size="22" baseType="lpstr">
      <vt:lpstr>Arial</vt:lpstr>
      <vt:lpstr>Calibri</vt:lpstr>
      <vt:lpstr>Calibri Light</vt:lpstr>
      <vt:lpstr>Courier New</vt:lpstr>
      <vt:lpstr>Lucida Grande</vt:lpstr>
      <vt:lpstr>Times New Roman</vt:lpstr>
      <vt:lpstr>Tw Cen MT Condensed</vt:lpstr>
      <vt:lpstr>Office-teema</vt:lpstr>
      <vt:lpstr>PowerPoint-esitys</vt:lpstr>
      <vt:lpstr>Pari sanaa firman toiminnasta</vt:lpstr>
      <vt:lpstr>Toimintasuunnitelma 2018</vt:lpstr>
      <vt:lpstr>Toimintasuunnitelma 2019</vt:lpstr>
      <vt:lpstr>Entä Axiell?</vt:lpstr>
      <vt:lpstr>3.6.2016 Vaski jory</vt:lpstr>
      <vt:lpstr>Koha-Suomi Oy:n strategia</vt:lpstr>
      <vt:lpstr>Avoin, kehittyvä, toimivin!</vt:lpstr>
      <vt:lpstr>1. Yhteinen Koha</vt:lpstr>
      <vt:lpstr>2. Sopivankokoinen Koha-Suomi Oy</vt:lpstr>
      <vt:lpstr>3. Ammattitaitoinen</vt:lpstr>
      <vt:lpstr>4. Selkeät palvelut</vt:lpstr>
      <vt:lpstr>5. Avoin</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Koha-Suomi Oy:n strategia</dc:title>
  <dc:creator>Pilppula Rebekka</dc:creator>
  <cp:lastModifiedBy>Hyyppä Nina</cp:lastModifiedBy>
  <cp:revision>34</cp:revision>
  <dcterms:modified xsi:type="dcterms:W3CDTF">2018-11-22T10:31:53Z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0x010100C0195A1B6C5C44E9A6AB38BF336295CE00159AAEFA992F51479BDEF933133913AC</vt:lpwstr>
  </property>
</Properties>
</file>