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5"/>
  </p:sldMasterIdLst>
  <p:sldIdLst>
    <p:sldId id="256" r:id="rId6"/>
    <p:sldId id="263" r:id="rId7"/>
    <p:sldId id="266" r:id="rId8"/>
    <p:sldId id="257" r:id="rId9"/>
    <p:sldId id="267" r:id="rId10"/>
    <p:sldId id="258" r:id="rId11"/>
    <p:sldId id="259" r:id="rId12"/>
    <p:sldId id="260" r:id="rId13"/>
    <p:sldId id="261" r:id="rId14"/>
    <p:sldId id="268" r:id="rId15"/>
    <p:sldId id="269" r:id="rId16"/>
    <p:sldId id="264" r:id="rId1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letusosa" id="{75B113DE-2B1C-4521-A5A2-8FE00DC17DC6}">
          <p14:sldIdLst>
            <p14:sldId id="256"/>
            <p14:sldId id="263"/>
            <p14:sldId id="266"/>
            <p14:sldId id="257"/>
            <p14:sldId id="267"/>
            <p14:sldId id="258"/>
            <p14:sldId id="259"/>
            <p14:sldId id="260"/>
            <p14:sldId id="261"/>
            <p14:sldId id="268"/>
            <p14:sldId id="269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C7F2"/>
    <a:srgbClr val="E775A9"/>
    <a:srgbClr val="F5B321"/>
    <a:srgbClr val="D22E2F"/>
    <a:srgbClr val="43AB48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Normaali tyyli 4 - Korostu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Normaali tyyli 4 - Korostu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034E78-7F5D-4C2E-B375-FC64B27BC917}" styleName="Tumma tyyli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0A1B5D5-9B99-4C35-A422-299274C87663}" styleName="Normaali tyyli 1 - Korostu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16D7-1AEC-4F6A-BD5B-B0EB15681539}" type="datetimeFigureOut">
              <a:rPr lang="fi-FI" smtClean="0"/>
              <a:t>16.12.2020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59C44-0E27-46C5-926C-94771BCD87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5985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16D7-1AEC-4F6A-BD5B-B0EB15681539}" type="datetimeFigureOut">
              <a:rPr lang="fi-FI" smtClean="0"/>
              <a:t>16.12.2020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59C44-0E27-46C5-926C-94771BCD87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6623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16D7-1AEC-4F6A-BD5B-B0EB15681539}" type="datetimeFigureOut">
              <a:rPr lang="fi-FI" smtClean="0"/>
              <a:t>16.12.2020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59C44-0E27-46C5-926C-94771BCD87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5973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16D7-1AEC-4F6A-BD5B-B0EB15681539}" type="datetimeFigureOut">
              <a:rPr lang="fi-FI" smtClean="0"/>
              <a:t>16.12.2020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59C44-0E27-46C5-926C-94771BCD87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9831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16D7-1AEC-4F6A-BD5B-B0EB15681539}" type="datetimeFigureOut">
              <a:rPr lang="fi-FI" smtClean="0"/>
              <a:t>16.12.2020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59C44-0E27-46C5-926C-94771BCD87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3604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16D7-1AEC-4F6A-BD5B-B0EB15681539}" type="datetimeFigureOut">
              <a:rPr lang="fi-FI" smtClean="0"/>
              <a:t>16.12.2020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59C44-0E27-46C5-926C-94771BCD87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6012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16D7-1AEC-4F6A-BD5B-B0EB15681539}" type="datetimeFigureOut">
              <a:rPr lang="fi-FI" smtClean="0"/>
              <a:t>16.12.2020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59C44-0E27-46C5-926C-94771BCD87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521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16D7-1AEC-4F6A-BD5B-B0EB15681539}" type="datetimeFigureOut">
              <a:rPr lang="fi-FI" smtClean="0"/>
              <a:t>16.12.2020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59C44-0E27-46C5-926C-94771BCD87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1063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16D7-1AEC-4F6A-BD5B-B0EB15681539}" type="datetimeFigureOut">
              <a:rPr lang="fi-FI" smtClean="0"/>
              <a:t>16.12.2020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59C44-0E27-46C5-926C-94771BCD87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6865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16D7-1AEC-4F6A-BD5B-B0EB15681539}" type="datetimeFigureOut">
              <a:rPr lang="fi-FI" smtClean="0"/>
              <a:t>16.12.2020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59C44-0E27-46C5-926C-94771BCD87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5654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16D7-1AEC-4F6A-BD5B-B0EB15681539}" type="datetimeFigureOut">
              <a:rPr lang="fi-FI" smtClean="0"/>
              <a:t>16.12.2020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59C44-0E27-46C5-926C-94771BCD87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668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D16D7-1AEC-4F6A-BD5B-B0EB15681539}" type="datetimeFigureOut">
              <a:rPr lang="fi-FI" smtClean="0"/>
              <a:t>16.12.2020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59C44-0E27-46C5-926C-94771BCD87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077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58023" y="3901154"/>
            <a:ext cx="7496432" cy="970048"/>
          </a:xfrm>
        </p:spPr>
        <p:txBody>
          <a:bodyPr>
            <a:noAutofit/>
          </a:bodyPr>
          <a:lstStyle/>
          <a:p>
            <a:r>
              <a:rPr lang="fi-FI" sz="4400"/>
              <a:t>Vaskin toimintasuunnitelma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58023" y="5023603"/>
            <a:ext cx="4362258" cy="1029730"/>
          </a:xfrm>
        </p:spPr>
        <p:txBody>
          <a:bodyPr/>
          <a:lstStyle/>
          <a:p>
            <a:endParaRPr lang="fi-FI">
              <a:solidFill>
                <a:srgbClr val="1EC7F2"/>
              </a:solidFill>
            </a:endParaRP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379" y="362124"/>
            <a:ext cx="6115050" cy="3086100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214" y="2290958"/>
            <a:ext cx="3762375" cy="376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920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920" y="33674"/>
            <a:ext cx="4239080" cy="2139349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solidFill>
                  <a:srgbClr val="43AB48"/>
                </a:solidFill>
              </a:rPr>
              <a:t>Toiminnan painopisteet 2020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9412188"/>
              </p:ext>
            </p:extLst>
          </p:nvPr>
        </p:nvGraphicFramePr>
        <p:xfrm>
          <a:off x="2073349" y="1850062"/>
          <a:ext cx="6166884" cy="39901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0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64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13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Asiakaspalvelu</a:t>
                      </a:r>
                      <a:endParaRPr lang="fi-FI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lvl="0" indent="-171450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i-FI" sz="11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Vaski-</a:t>
                      </a:r>
                      <a:r>
                        <a:rPr lang="fi-FI" sz="1100" b="1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finnan</a:t>
                      </a:r>
                      <a:r>
                        <a:rPr lang="fi-FI" sz="11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kehittäminen – tapahtumakalenterin kehittäminen, yleinen selkeyttäminen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1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Verkkomaksaminen,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1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Tutkitaan Varaamon yhteistä hyödyntämistä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i-FI" sz="1100" b="1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44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Yhteiset toimintatavat</a:t>
                      </a:r>
                      <a:endParaRPr lang="fi-FI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fi-FI" sz="1100" b="1" err="1">
                          <a:effectLst/>
                          <a:latin typeface="+mn-lt"/>
                        </a:rPr>
                        <a:t>Kohan</a:t>
                      </a:r>
                      <a:r>
                        <a:rPr lang="fi-FI" sz="1100" b="1">
                          <a:effectLst/>
                          <a:latin typeface="+mn-lt"/>
                        </a:rPr>
                        <a:t> mahdollisen käyttöönoton valmistelu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fi-FI" sz="1100" b="1">
                          <a:effectLst/>
                          <a:latin typeface="+mn-lt"/>
                        </a:rPr>
                        <a:t>Käyttösäännöt ja maksut – yhteinen tarkastelu tarpeen mukaan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13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Kokoelmat</a:t>
                      </a:r>
                      <a:endParaRPr lang="fi-FI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fi-FI" sz="1100" b="1">
                          <a:effectLst/>
                          <a:latin typeface="+mn-lt"/>
                        </a:rPr>
                        <a:t>Musiikkikokoelmien yhteinen kehittäminen</a:t>
                      </a:r>
                      <a:endParaRPr lang="fi-FI" sz="1100" b="1" baseline="0">
                        <a:effectLst/>
                        <a:latin typeface="+mn-lt"/>
                      </a:endParaRP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fi-FI" sz="1100" b="1" baseline="0">
                          <a:effectLst/>
                          <a:latin typeface="+mn-lt"/>
                        </a:rPr>
                        <a:t>Varastointi ja poistot</a:t>
                      </a: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fi-FI" sz="1100" b="1" baseline="0">
                          <a:effectLst/>
                          <a:latin typeface="+mn-lt"/>
                        </a:rPr>
                        <a:t>Kellutuskokeilu</a:t>
                      </a:r>
                      <a:endParaRPr lang="fi-FI" sz="1100" b="1"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92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Vaski on hyvä brändi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fi-FI" sz="1100" b="1">
                          <a:effectLst/>
                          <a:latin typeface="+mn-lt"/>
                        </a:rPr>
                        <a:t>Vaski-</a:t>
                      </a:r>
                      <a:r>
                        <a:rPr lang="fi-FI" sz="1100" b="1" err="1">
                          <a:effectLst/>
                          <a:latin typeface="+mn-lt"/>
                        </a:rPr>
                        <a:t>finnan</a:t>
                      </a:r>
                      <a:r>
                        <a:rPr lang="fi-FI" sz="1100" b="1">
                          <a:effectLst/>
                          <a:latin typeface="+mn-lt"/>
                        </a:rPr>
                        <a:t> etusivu</a:t>
                      </a:r>
                      <a:r>
                        <a:rPr lang="fi-FI" sz="1100" b="1" baseline="0">
                          <a:effectLst/>
                          <a:latin typeface="+mn-lt"/>
                        </a:rPr>
                        <a:t> ja ilmeen hyödyntäminen aiempaa enemmän</a:t>
                      </a: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endParaRPr lang="fi-FI" sz="1100" b="1"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7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  <a:latin typeface="Calibri"/>
                          <a:ea typeface="Times New Roman" panose="02020603050405020304" pitchFamily="18" charset="0"/>
                        </a:rPr>
                        <a:t>Osaaminen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fi-FI" sz="1100" b="1">
                          <a:effectLst/>
                          <a:latin typeface="+mn-lt"/>
                        </a:rPr>
                        <a:t>Työkierron käynnistäminen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4904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920" y="33674"/>
            <a:ext cx="4239080" cy="2139349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solidFill>
                  <a:srgbClr val="43AB48"/>
                </a:solidFill>
              </a:rPr>
              <a:t>Toiminnan painopisteet 2021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2400606"/>
              </p:ext>
            </p:extLst>
          </p:nvPr>
        </p:nvGraphicFramePr>
        <p:xfrm>
          <a:off x="2108519" y="1850062"/>
          <a:ext cx="6166884" cy="39901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0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64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13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Asiakaspalvelu</a:t>
                      </a:r>
                      <a:endParaRPr lang="fi-FI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100" b="1" i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Varaamon yhteinen hyödyntäminen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100" b="1" i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Chatin käyttöönotto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1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Uusien etäpalveluiden vakiinnuttaminen</a:t>
                      </a:r>
                      <a:endParaRPr lang="fi-FI" sz="1100" b="1" i="0" u="none" strike="noStrike" noProof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44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Yhteiset toimintatavat</a:t>
                      </a:r>
                      <a:endParaRPr lang="fi-FI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 dirty="0">
                          <a:effectLst/>
                          <a:latin typeface="+mn-lt"/>
                        </a:rPr>
                        <a:t>Kohan käyttöönotto ja yhteisten toimintatapojen vakiinnuttaminen, luokituksen yhtenäistäminen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 dirty="0">
                          <a:effectLst/>
                          <a:latin typeface="+mn-lt"/>
                        </a:rPr>
                        <a:t>Maksut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13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Kokoelmat</a:t>
                      </a:r>
                      <a:endParaRPr lang="fi-FI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 dirty="0">
                          <a:effectLst/>
                          <a:latin typeface="+mn-lt"/>
                        </a:rPr>
                        <a:t>Musiikin kelluttaminen: yhteishankinnat, keskitetty aineiston käsittely</a:t>
                      </a:r>
                    </a:p>
                    <a:p>
                      <a:pPr marL="342900" lvl="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 dirty="0">
                          <a:effectLst/>
                          <a:latin typeface="+mn-lt"/>
                        </a:rPr>
                        <a:t>Lehtikokoelmien evaluointi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92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Vaski on hyvä brändi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 dirty="0">
                          <a:effectLst/>
                          <a:latin typeface="+mn-lt"/>
                        </a:rPr>
                        <a:t>Markkinointia syksymmällä 2021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7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  <a:latin typeface="Calibri"/>
                          <a:ea typeface="Times New Roman" panose="02020603050405020304" pitchFamily="18" charset="0"/>
                        </a:rPr>
                        <a:t>Osaaminen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 dirty="0">
                          <a:effectLst/>
                          <a:latin typeface="+mn-lt"/>
                        </a:rPr>
                        <a:t>Työkierto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8907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920" y="33674"/>
            <a:ext cx="4239080" cy="2139349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>
                <a:solidFill>
                  <a:srgbClr val="FF0000"/>
                </a:solidFill>
              </a:rPr>
              <a:t>Miten seuraamme?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Toimenpiteet määritellään vuosittain</a:t>
            </a:r>
          </a:p>
          <a:p>
            <a:r>
              <a:rPr lang="fi-FI"/>
              <a:t>Seuranta kerran vuodessa</a:t>
            </a:r>
          </a:p>
        </p:txBody>
      </p:sp>
    </p:spTree>
    <p:extLst>
      <p:ext uri="{BB962C8B-B14F-4D97-AF65-F5344CB8AC3E}">
        <p14:creationId xmlns:p14="http://schemas.microsoft.com/office/powerpoint/2010/main" val="400775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i-FI" bmk="_Toc425229527">
                <a:solidFill>
                  <a:srgbClr val="E775A9"/>
                </a:solidFill>
                <a:cs typeface="Arial" panose="020B0604020202020204" pitchFamily="34" charset="0"/>
              </a:rPr>
              <a:t>Toiminnan perusta</a:t>
            </a:r>
            <a:endParaRPr lang="fi-FI">
              <a:solidFill>
                <a:srgbClr val="E775A9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/>
              <a:t>Laki yleisistä kirjastoista määrittelee kirjaston tehtävät: </a:t>
            </a:r>
          </a:p>
          <a:p>
            <a:pPr marL="457200" lvl="1" indent="0">
              <a:buNone/>
            </a:pPr>
            <a:r>
              <a:rPr lang="fi-FI" sz="1700"/>
              <a:t>1) tarjota pääsy aineistoihin, tietoon ja kulttuurisisältöihin; </a:t>
            </a:r>
          </a:p>
          <a:p>
            <a:pPr marL="457200" lvl="1" indent="0">
              <a:buNone/>
            </a:pPr>
            <a:r>
              <a:rPr lang="fi-FI" sz="1700"/>
              <a:t>2) ylläpitää monipuolista ja uudistuvaa kokoelmaa;</a:t>
            </a:r>
          </a:p>
          <a:p>
            <a:pPr marL="457200" lvl="1" indent="0">
              <a:buNone/>
            </a:pPr>
            <a:r>
              <a:rPr lang="fi-FI" sz="1700"/>
              <a:t>3) edistää lukemista ja kirjallisuutta;</a:t>
            </a:r>
          </a:p>
          <a:p>
            <a:pPr marL="457200" lvl="1" indent="0">
              <a:buNone/>
            </a:pPr>
            <a:r>
              <a:rPr lang="fi-FI" sz="1700"/>
              <a:t>4) tarjota tietopalvelua, ohjausta ja tukea tiedon hankintaan ja käyttöön sekä monipuoliseen lukutaitoon;</a:t>
            </a:r>
          </a:p>
          <a:p>
            <a:pPr marL="457200" lvl="1" indent="0">
              <a:buNone/>
            </a:pPr>
            <a:r>
              <a:rPr lang="fi-FI" sz="1700"/>
              <a:t>5) tarjota tiloja oppimiseen, harrastamiseen, työskentelyyn ja kansalaistoimintaan;</a:t>
            </a:r>
          </a:p>
          <a:p>
            <a:pPr marL="457200" lvl="1" indent="0">
              <a:buNone/>
            </a:pPr>
            <a:r>
              <a:rPr lang="fi-FI" sz="1700"/>
              <a:t>6) edistää yhteiskunnallista ja kulttuurista vuoropuhelua.</a:t>
            </a:r>
          </a:p>
          <a:p>
            <a:r>
              <a:rPr lang="fi-FI"/>
              <a:t>Yleisten kirjastojen suunta 2016-2020 määrittelee tehtävien toteutusta</a:t>
            </a:r>
          </a:p>
          <a:p>
            <a:r>
              <a:rPr lang="fi-FI"/>
              <a:t>Alueellista kehittämistehtävää hoitavalla kirjastolla tehtävänä tukea alueen kirjastojen kehittymistä, henkilöstön osaamista ja edistää yleisten kirjastojen keskinäistä yhteistoimintaa</a:t>
            </a:r>
          </a:p>
        </p:txBody>
      </p:sp>
    </p:spTree>
    <p:extLst>
      <p:ext uri="{BB962C8B-B14F-4D97-AF65-F5344CB8AC3E}">
        <p14:creationId xmlns:p14="http://schemas.microsoft.com/office/powerpoint/2010/main" val="4186303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solidFill>
                  <a:srgbClr val="43AB48"/>
                </a:solidFill>
              </a:rPr>
              <a:t>Taustaa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Toimintasuunnitelmaa pohjustettiin yhteisessä kehittämispäivässä 25.5.2018</a:t>
            </a:r>
          </a:p>
          <a:p>
            <a:r>
              <a:rPr lang="fi-FI"/>
              <a:t>Tulevaisuuden haasteita katsottiin neljästä näkökulmasta: asiakaspalvelu, kokoelmat, verkko ja viestintä, osaaminen.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3493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3600">
                <a:solidFill>
                  <a:srgbClr val="F5B321"/>
                </a:solidFill>
              </a:rPr>
              <a:t>Kirjastopalvelun omatoiminen käyttö lisääntyy ja muuttaa asiakkaiden toimintatapoja, myös asiakkaiden tavoittaminen muuttuu</a:t>
            </a:r>
            <a:endParaRPr lang="fi-FI">
              <a:solidFill>
                <a:srgbClr val="F5B321"/>
              </a:solidFill>
            </a:endParaRPr>
          </a:p>
        </p:txBody>
      </p:sp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i-FI"/>
          </a:p>
        </p:txBody>
      </p:sp>
      <p:graphicFrame>
        <p:nvGraphicFramePr>
          <p:cNvPr id="7" name="Taulukk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96790"/>
              </p:ext>
            </p:extLst>
          </p:nvPr>
        </p:nvGraphicFramePr>
        <p:xfrm>
          <a:off x="838199" y="1825625"/>
          <a:ext cx="10515600" cy="4351337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4318">
                <a:tc>
                  <a:txBody>
                    <a:bodyPr/>
                    <a:lstStyle/>
                    <a:p>
                      <a:r>
                        <a:rPr lang="fi-FI"/>
                        <a:t>Tavoitteet</a:t>
                      </a:r>
                    </a:p>
                  </a:txBody>
                  <a:tcPr>
                    <a:solidFill>
                      <a:srgbClr val="F5B32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/>
                        <a:t>Toimenpiteet</a:t>
                      </a:r>
                    </a:p>
                  </a:txBody>
                  <a:tcPr>
                    <a:solidFill>
                      <a:srgbClr val="F5B3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5673">
                <a:tc>
                  <a:txBody>
                    <a:bodyPr/>
                    <a:lstStyle/>
                    <a:p>
                      <a:r>
                        <a:rPr lang="fi-FI"/>
                        <a:t>Vuorovaikutus asiakkaiden kanssa on merkityksellistä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5673">
                <a:tc>
                  <a:txBody>
                    <a:bodyPr/>
                    <a:lstStyle/>
                    <a:p>
                      <a:r>
                        <a:rPr lang="fi-FI"/>
                        <a:t>Kerromme palveluista uudella ja raikkaalla tavalla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5673">
                <a:tc>
                  <a:txBody>
                    <a:bodyPr/>
                    <a:lstStyle/>
                    <a:p>
                      <a:r>
                        <a:rPr lang="fi-FI"/>
                        <a:t>Tuemme omatoimista kirjastonkäyttöä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/>
                        <a:t>Chatin käyttöönotto</a:t>
                      </a:r>
                    </a:p>
                    <a:p>
                      <a:r>
                        <a:rPr lang="fi-FI"/>
                        <a:t>Verkkomaksamisen käyttöönotto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1016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>
                <a:solidFill>
                  <a:srgbClr val="D22E2F"/>
                </a:solidFill>
              </a:rPr>
              <a:t>Yhteiset toimintatavat ovat Vaskin vahvuus ja tärkein asiakaspalvelua ohjaava periaate</a:t>
            </a:r>
          </a:p>
        </p:txBody>
      </p:sp>
      <p:graphicFrame>
        <p:nvGraphicFramePr>
          <p:cNvPr id="10" name="Sisällön paikkamerkki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3238103"/>
              </p:ext>
            </p:extLst>
          </p:nvPr>
        </p:nvGraphicFramePr>
        <p:xfrm>
          <a:off x="838200" y="1825625"/>
          <a:ext cx="10515600" cy="2551822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4864">
                <a:tc>
                  <a:txBody>
                    <a:bodyPr/>
                    <a:lstStyle/>
                    <a:p>
                      <a:r>
                        <a:rPr lang="fi-FI"/>
                        <a:t>Tavoitteet</a:t>
                      </a:r>
                    </a:p>
                  </a:txBody>
                  <a:tcPr>
                    <a:solidFill>
                      <a:srgbClr val="D22E2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/>
                        <a:t>Toimenpiteet</a:t>
                      </a:r>
                    </a:p>
                  </a:txBody>
                  <a:tcPr>
                    <a:solidFill>
                      <a:srgbClr val="D22E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2094">
                <a:tc>
                  <a:txBody>
                    <a:bodyPr/>
                    <a:lstStyle/>
                    <a:p>
                      <a:r>
                        <a:rPr lang="fi-FI"/>
                        <a:t>Sujuva, tasaveroinen</a:t>
                      </a:r>
                      <a:r>
                        <a:rPr lang="fi-FI" baseline="0"/>
                        <a:t> asiakaspalvelu</a:t>
                      </a:r>
                      <a:endParaRPr lang="fi-F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/>
                        <a:t>Yhteisiä</a:t>
                      </a:r>
                      <a:r>
                        <a:rPr lang="fi-FI" baseline="0"/>
                        <a:t> asiakaspalvelukäytäntöjä tarkastellaan jatkuvasti</a:t>
                      </a:r>
                      <a:endParaRPr lang="fi-FI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4864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Sitoudumme yhteisesti sovittuihin linjauksiin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099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solidFill>
                  <a:srgbClr val="F5B321"/>
                </a:solidFill>
              </a:rPr>
              <a:t>Yhteinen, helposti saavutettava kokoelma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i-FI"/>
          </a:p>
        </p:txBody>
      </p:sp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281798"/>
              </p:ext>
            </p:extLst>
          </p:nvPr>
        </p:nvGraphicFramePr>
        <p:xfrm>
          <a:off x="838200" y="1825622"/>
          <a:ext cx="10515600" cy="43513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9564">
                <a:tc>
                  <a:txBody>
                    <a:bodyPr/>
                    <a:lstStyle/>
                    <a:p>
                      <a:r>
                        <a:rPr lang="fi-FI"/>
                        <a:t>Tavoitteet</a:t>
                      </a:r>
                    </a:p>
                  </a:txBody>
                  <a:tcPr>
                    <a:solidFill>
                      <a:srgbClr val="F5B32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/>
                        <a:t>Toimenpiteet</a:t>
                      </a:r>
                    </a:p>
                  </a:txBody>
                  <a:tcPr>
                    <a:solidFill>
                      <a:srgbClr val="F5B3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8562">
                <a:tc>
                  <a:txBody>
                    <a:bodyPr/>
                    <a:lstStyle/>
                    <a:p>
                      <a:r>
                        <a:rPr lang="fi-FI"/>
                        <a:t>Yhteiset, avoimet toimintaperiaatteet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/>
                        <a:t>Kokoelmalinjaukset</a:t>
                      </a:r>
                      <a:r>
                        <a:rPr lang="fi-FI" baseline="0"/>
                        <a:t> päätetty ja avattu asiakkaille</a:t>
                      </a:r>
                      <a:endParaRPr lang="fi-FI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8562">
                <a:tc>
                  <a:txBody>
                    <a:bodyPr/>
                    <a:lstStyle/>
                    <a:p>
                      <a:r>
                        <a:rPr lang="fi-FI"/>
                        <a:t>Tehokkaat</a:t>
                      </a:r>
                      <a:r>
                        <a:rPr lang="fi-FI" baseline="0"/>
                        <a:t> työtavat</a:t>
                      </a:r>
                      <a:endParaRPr lang="fi-F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/>
                        <a:t>Sovimme</a:t>
                      </a:r>
                      <a:r>
                        <a:rPr lang="fi-FI" baseline="0"/>
                        <a:t> yhdessä käytännöistä ja sitoudumme niihin</a:t>
                      </a:r>
                      <a:endParaRPr lang="fi-FI"/>
                    </a:p>
                    <a:p>
                      <a:endParaRPr lang="fi-FI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5088">
                <a:tc>
                  <a:txBody>
                    <a:bodyPr/>
                    <a:lstStyle/>
                    <a:p>
                      <a:r>
                        <a:rPr lang="fi-FI"/>
                        <a:t>Yhteinen kokoelma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/>
                        <a:t>Kellutuksen kokeilu</a:t>
                      </a:r>
                    </a:p>
                    <a:p>
                      <a:r>
                        <a:rPr lang="fi-FI"/>
                        <a:t>Teemme</a:t>
                      </a:r>
                      <a:r>
                        <a:rPr lang="fi-FI" baseline="0"/>
                        <a:t> yhteistyötä aineistojen esittelyssä ja näyttelyissä</a:t>
                      </a:r>
                      <a:endParaRPr lang="fi-FI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9564">
                <a:tc>
                  <a:txBody>
                    <a:bodyPr/>
                    <a:lstStyle/>
                    <a:p>
                      <a:r>
                        <a:rPr lang="fi-FI"/>
                        <a:t>Helposti saavutettava</a:t>
                      </a:r>
                      <a:r>
                        <a:rPr lang="fi-FI" baseline="0"/>
                        <a:t> kokoelma</a:t>
                      </a:r>
                      <a:endParaRPr lang="fi-F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/>
                        <a:t>Hyödynnämme uutta teknologiaa: </a:t>
                      </a:r>
                      <a:r>
                        <a:rPr lang="fi-FI" err="1"/>
                        <a:t>Pasu</a:t>
                      </a:r>
                      <a:endParaRPr lang="fi-FI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932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i-FI"/>
            </a:br>
            <a:r>
              <a:rPr lang="fi-FI">
                <a:solidFill>
                  <a:srgbClr val="D22E2F"/>
                </a:solidFill>
              </a:rPr>
              <a:t>Vaski on hyvä brändi!</a:t>
            </a:r>
            <a:br>
              <a:rPr lang="fi-FI"/>
            </a:b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156520"/>
              </p:ext>
            </p:extLst>
          </p:nvPr>
        </p:nvGraphicFramePr>
        <p:xfrm>
          <a:off x="838199" y="1825626"/>
          <a:ext cx="10515600" cy="4351337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77377">
                <a:tc>
                  <a:txBody>
                    <a:bodyPr/>
                    <a:lstStyle/>
                    <a:p>
                      <a:r>
                        <a:rPr lang="fi-FI"/>
                        <a:t>Tavoitteet</a:t>
                      </a:r>
                    </a:p>
                  </a:txBody>
                  <a:tcPr>
                    <a:solidFill>
                      <a:srgbClr val="E775A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/>
                        <a:t>Toimenpiteet</a:t>
                      </a:r>
                    </a:p>
                  </a:txBody>
                  <a:tcPr>
                    <a:solidFill>
                      <a:srgbClr val="E77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6980">
                <a:tc>
                  <a:txBody>
                    <a:bodyPr/>
                    <a:lstStyle/>
                    <a:p>
                      <a:r>
                        <a:rPr lang="fi-FI"/>
                        <a:t>Vahvistamme omaa brändiämme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/>
                        <a:t>Teemme yhteiset viestintälinjaukset</a:t>
                      </a:r>
                    </a:p>
                    <a:p>
                      <a:r>
                        <a:rPr lang="fi-FI"/>
                        <a:t>Vaski-materiaalit</a:t>
                      </a:r>
                      <a:r>
                        <a:rPr lang="fi-FI" baseline="0"/>
                        <a:t> ovat kaikilla käytössä</a:t>
                      </a:r>
                      <a:endParaRPr lang="fi-FI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6980">
                <a:tc>
                  <a:txBody>
                    <a:bodyPr/>
                    <a:lstStyle/>
                    <a:p>
                      <a:r>
                        <a:rPr lang="fi-FI"/>
                        <a:t>Teemme yhdessä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/>
                        <a:t>Teemapaketit ja kampanjamateriaalit</a:t>
                      </a:r>
                      <a:r>
                        <a:rPr lang="fi-FI" baseline="0"/>
                        <a:t> jaamme kaikkien käyttöön</a:t>
                      </a:r>
                      <a:endParaRPr lang="fi-FI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040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solidFill>
                  <a:srgbClr val="1EC7F2"/>
                </a:solidFill>
              </a:rPr>
              <a:t>Osaaminen eriytyy ja vaatimukset muuttuvat nopeasti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542249"/>
              </p:ext>
            </p:extLst>
          </p:nvPr>
        </p:nvGraphicFramePr>
        <p:xfrm>
          <a:off x="838197" y="1825626"/>
          <a:ext cx="10515602" cy="435133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6198">
                <a:tc>
                  <a:txBody>
                    <a:bodyPr/>
                    <a:lstStyle/>
                    <a:p>
                      <a:r>
                        <a:rPr lang="fi-FI"/>
                        <a:t>Tavoitteet</a:t>
                      </a:r>
                    </a:p>
                  </a:txBody>
                  <a:tcPr>
                    <a:solidFill>
                      <a:srgbClr val="1EC7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/>
                        <a:t>Toimenpiteet</a:t>
                      </a:r>
                    </a:p>
                  </a:txBody>
                  <a:tcPr>
                    <a:solidFill>
                      <a:srgbClr val="1EC7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6314">
                <a:tc>
                  <a:txBody>
                    <a:bodyPr/>
                    <a:lstStyle/>
                    <a:p>
                      <a:r>
                        <a:rPr lang="fi-FI"/>
                        <a:t>Kehitämme osaamistamme</a:t>
                      </a:r>
                      <a:r>
                        <a:rPr lang="fi-FI" baseline="0"/>
                        <a:t> jatkuvasti</a:t>
                      </a:r>
                      <a:endParaRPr lang="fi-FI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/>
                        <a:t>Käynnistetään työkierto ja siihen liitetään havainnointia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/>
                        <a:t>Toimimme aktiivisesti verkostoissa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6314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baseline="0"/>
                        <a:t>Hyödynnämme </a:t>
                      </a:r>
                      <a:r>
                        <a:rPr lang="fi-FI" baseline="0" err="1"/>
                        <a:t>Ake</a:t>
                      </a:r>
                      <a:r>
                        <a:rPr lang="fi-FI" baseline="0"/>
                        <a:t>-koulutukset</a:t>
                      </a:r>
                      <a:endParaRPr lang="fi-FI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6314">
                <a:tc>
                  <a:txBody>
                    <a:bodyPr/>
                    <a:lstStyle/>
                    <a:p>
                      <a:r>
                        <a:rPr lang="fi-FI"/>
                        <a:t>Johtoryhmä</a:t>
                      </a:r>
                      <a:r>
                        <a:rPr lang="fi-FI" baseline="0"/>
                        <a:t>n työskentelyn parantaminen</a:t>
                      </a:r>
                      <a:endParaRPr lang="fi-FI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/>
                        <a:t>Määrittelemme</a:t>
                      </a:r>
                      <a:r>
                        <a:rPr lang="fi-FI" baseline="0"/>
                        <a:t> yhteiset arvot työllemme</a:t>
                      </a:r>
                    </a:p>
                    <a:p>
                      <a:r>
                        <a:rPr lang="fi-FI" baseline="0"/>
                        <a:t>Kehitämme yhdessä johtamista</a:t>
                      </a:r>
                      <a:endParaRPr lang="fi-FI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6198">
                <a:tc>
                  <a:txBody>
                    <a:bodyPr/>
                    <a:lstStyle/>
                    <a:p>
                      <a:r>
                        <a:rPr lang="fi-FI"/>
                        <a:t>Keskittäminen on mahdollisuus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832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920" y="33674"/>
            <a:ext cx="4239080" cy="2139349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solidFill>
                  <a:srgbClr val="43AB48"/>
                </a:solidFill>
              </a:rPr>
              <a:t>Toiminnan painopisteet 2019 ja toteuma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423788"/>
              </p:ext>
            </p:extLst>
          </p:nvPr>
        </p:nvGraphicFramePr>
        <p:xfrm>
          <a:off x="2073349" y="1850062"/>
          <a:ext cx="7888231" cy="42562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3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2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2258">
                  <a:extLst>
                    <a:ext uri="{9D8B030D-6E8A-4147-A177-3AD203B41FA5}">
                      <a16:colId xmlns:a16="http://schemas.microsoft.com/office/drawing/2014/main" val="2060071793"/>
                    </a:ext>
                  </a:extLst>
                </a:gridCol>
              </a:tblGrid>
              <a:tr h="10613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Kirjastojärjestelmä</a:t>
                      </a:r>
                      <a:endParaRPr lang="fi-FI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i-FI" sz="1000">
                          <a:solidFill>
                            <a:schemeClr val="tx1"/>
                          </a:solidFill>
                          <a:effectLst/>
                        </a:rPr>
                        <a:t>Mahdollinen </a:t>
                      </a:r>
                      <a:r>
                        <a:rPr lang="fi-FI" sz="1000" err="1">
                          <a:solidFill>
                            <a:schemeClr val="tx1"/>
                          </a:solidFill>
                          <a:effectLst/>
                        </a:rPr>
                        <a:t>Kohan</a:t>
                      </a:r>
                      <a:r>
                        <a:rPr lang="fi-FI" sz="1000">
                          <a:solidFill>
                            <a:schemeClr val="tx1"/>
                          </a:solidFill>
                          <a:effectLst/>
                        </a:rPr>
                        <a:t> käyttöönotto</a:t>
                      </a:r>
                      <a:endParaRPr lang="fi-FI" sz="1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742950" lvl="1" indent="-285750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fi-FI" sz="1000">
                          <a:solidFill>
                            <a:schemeClr val="tx1"/>
                          </a:solidFill>
                          <a:effectLst/>
                        </a:rPr>
                        <a:t>Käyttöönoton aikataulutus, </a:t>
                      </a:r>
                      <a:r>
                        <a:rPr lang="fi-FI" sz="1000" err="1">
                          <a:solidFill>
                            <a:schemeClr val="tx1"/>
                          </a:solidFill>
                          <a:effectLst/>
                        </a:rPr>
                        <a:t>projektointi</a:t>
                      </a:r>
                      <a:r>
                        <a:rPr lang="fi-FI" sz="1000">
                          <a:solidFill>
                            <a:schemeClr val="tx1"/>
                          </a:solidFill>
                          <a:effectLst/>
                        </a:rPr>
                        <a:t> ja toteutuksen valmistelu</a:t>
                      </a:r>
                      <a:endParaRPr lang="fi-FI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Kohan käyttöönottoa valmisteltiin: Koha/Aurora-vertailu, käyttöönoton kustannuslaskenta, kriittisten tekijöiden määrittely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44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Osaamisen kehittäminen ja jakaminen</a:t>
                      </a:r>
                      <a:endParaRPr lang="fi-FI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fi-FI" sz="1000">
                          <a:effectLst/>
                        </a:rPr>
                        <a:t>Projektin tavoitteiden aktiivinen toteuttaminen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fi-FI" sz="1000">
                          <a:effectLst/>
                        </a:rPr>
                        <a:t>Johtoryhmätyöskentelyn kehittäminen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fi-FI" sz="1000">
                          <a:effectLst/>
                        </a:rPr>
                        <a:t>Työkierron suunnittelu (hanke)</a:t>
                      </a:r>
                      <a:endParaRPr lang="fi-FI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fi-FI" sz="1000" b="0">
                          <a:effectLst/>
                          <a:latin typeface="+mn-lt"/>
                        </a:rPr>
                        <a:t>Näkymätön näkyväksi –hankkeen johtopäätöksiä vietiin osaksi alueellisten kehittämistehtävää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fi-FI" sz="1000" b="0">
                          <a:effectLst/>
                          <a:latin typeface="+mn-lt"/>
                        </a:rPr>
                        <a:t>Johtoryhmälle järjestettiin johtamisteemainen kehittämispäivä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fi-FI" sz="1000" b="0">
                          <a:effectLst/>
                          <a:latin typeface="+mn-lt"/>
                        </a:rPr>
                        <a:t>Työkierron suunnittelu </a:t>
                      </a:r>
                      <a:r>
                        <a:rPr lang="fi-FI" sz="1000" b="0" err="1">
                          <a:effectLst/>
                          <a:latin typeface="+mn-lt"/>
                        </a:rPr>
                        <a:t>siirrettin</a:t>
                      </a:r>
                      <a:r>
                        <a:rPr lang="fi-FI" sz="1000" b="0">
                          <a:effectLst/>
                          <a:latin typeface="+mn-lt"/>
                        </a:rPr>
                        <a:t> </a:t>
                      </a:r>
                      <a:r>
                        <a:rPr lang="fi-FI" sz="1000" b="0" err="1">
                          <a:effectLst/>
                          <a:latin typeface="+mn-lt"/>
                        </a:rPr>
                        <a:t>Akelle</a:t>
                      </a:r>
                      <a:endParaRPr lang="fi-FI" sz="1000" b="0"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13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Aineistokuljetusten ja muun logistiikan kehittäminen</a:t>
                      </a:r>
                      <a:endParaRPr lang="fi-FI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fi-FI" sz="1000" err="1">
                          <a:effectLst/>
                        </a:rPr>
                        <a:t>RFIDn</a:t>
                      </a:r>
                      <a:r>
                        <a:rPr lang="fi-FI" sz="1000">
                          <a:effectLst/>
                        </a:rPr>
                        <a:t> hyödyntäminen</a:t>
                      </a: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fi-FI" sz="1000" err="1">
                          <a:effectLst/>
                        </a:rPr>
                        <a:t>RFIDn</a:t>
                      </a:r>
                      <a:r>
                        <a:rPr lang="fi-FI" sz="1000">
                          <a:effectLst/>
                        </a:rPr>
                        <a:t> käyttöönoton käynnistäminen kaikissa Vaski-kirjastoissa</a:t>
                      </a: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fi-FI" sz="1000">
                          <a:effectLst/>
                        </a:rPr>
                        <a:t>Kellutus vai muu vaihtoehto kuljetusten vähentämiseksi</a:t>
                      </a:r>
                      <a:endParaRPr lang="fi-FI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fi-FI" sz="1000" b="0" err="1">
                          <a:effectLst/>
                          <a:latin typeface="+mn-lt"/>
                        </a:rPr>
                        <a:t>RFID:n</a:t>
                      </a:r>
                      <a:r>
                        <a:rPr lang="fi-FI" sz="1000" b="0">
                          <a:effectLst/>
                          <a:latin typeface="+mn-lt"/>
                        </a:rPr>
                        <a:t> hyödyntäminen ei edennyt</a:t>
                      </a: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fi-FI" sz="1000" b="0">
                          <a:effectLst/>
                          <a:latin typeface="+mn-lt"/>
                        </a:rPr>
                        <a:t>Käyttöönotto on käynnistetty viimeisissäkin kirjastoissa</a:t>
                      </a: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fi-FI" sz="1000" b="0">
                          <a:effectLst/>
                          <a:latin typeface="+mn-lt"/>
                        </a:rPr>
                        <a:t>Kellutuksen käyttöönotto ei edennyt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06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Asiakaskokemuksen parantaminen</a:t>
                      </a:r>
                      <a:endParaRPr lang="fi-FI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fi-FI" sz="1000">
                          <a:effectLst/>
                        </a:rPr>
                        <a:t>Asiakaspalvelukäytänteiden selkiyttäminen</a:t>
                      </a: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fi-FI" sz="1000">
                          <a:effectLst/>
                        </a:rPr>
                        <a:t>Chat</a:t>
                      </a:r>
                      <a:endParaRPr lang="fi-FI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fi-FI" sz="1000" b="0">
                          <a:effectLst/>
                          <a:latin typeface="+mn-lt"/>
                        </a:rPr>
                        <a:t>Perustettiin Lainauspalvelut-työryhmä, joka kävi läpi ohjeistuksen ja valmisteli käyttösääntöjen päivityksen</a:t>
                      </a: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fi-FI" sz="1000" b="0">
                          <a:effectLst/>
                          <a:latin typeface="+mn-lt"/>
                        </a:rPr>
                        <a:t>Chatin käyttöönotto ei toteutunut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7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Digitaaliset palvelut</a:t>
                      </a:r>
                      <a:endParaRPr lang="fi-FI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fi-FI" sz="1000">
                          <a:effectLst/>
                        </a:rPr>
                        <a:t>E-aineistot paremmin näkyviksi</a:t>
                      </a: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fi-FI" sz="1000">
                          <a:effectLst/>
                        </a:rPr>
                        <a:t>Suomi.fi -portaali</a:t>
                      </a:r>
                      <a:endParaRPr lang="fi-FI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fi-FI" sz="1000" b="0">
                          <a:effectLst/>
                          <a:latin typeface="+mn-lt"/>
                        </a:rPr>
                        <a:t>E-aineistojen markkinointia tehty uusien aineistojen osalta</a:t>
                      </a: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fi-FI" sz="1000" b="0">
                          <a:effectLst/>
                          <a:latin typeface="+mn-lt"/>
                        </a:rPr>
                        <a:t>Suomi.fi-portaaliin liittyviä toimenpiteitä ei tehty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6175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Kokousaineisto" ma:contentTypeID="0x010100C0195A1B6C5C44E9A6AB38BF336295CE00159AAEFA992F51479BDEF933133913AC" ma:contentTypeVersion="29" ma:contentTypeDescription="Luo uusi asiakirja." ma:contentTypeScope="" ma:versionID="0a539b891f4ded16ba557c37b97d37ce">
  <xsd:schema xmlns:xsd="http://www.w3.org/2001/XMLSchema" xmlns:xs="http://www.w3.org/2001/XMLSchema" xmlns:p="http://schemas.microsoft.com/office/2006/metadata/properties" xmlns:ns2="801a4ecc-5c06-4555-9dd1-0bf5b16740cf" xmlns:ns3="http://schemas.microsoft.com/sharepoint/v4" xmlns:ns4="e3c15447-02df-427e-b10d-bcbbd077e98d" targetNamespace="http://schemas.microsoft.com/office/2006/metadata/properties" ma:root="true" ma:fieldsID="dac69465a4a305c6b6ff04409f3130af" ns2:_="" ns3:_="" ns4:_="">
    <xsd:import namespace="801a4ecc-5c06-4555-9dd1-0bf5b16740cf"/>
    <xsd:import namespace="http://schemas.microsoft.com/sharepoint/v4"/>
    <xsd:import namespace="e3c15447-02df-427e-b10d-bcbbd077e98d"/>
    <xsd:element name="properties">
      <xsd:complexType>
        <xsd:sequence>
          <xsd:element name="documentManagement">
            <xsd:complexType>
              <xsd:all>
                <xsd:element ref="ns2:dotku_ContainsPersonalData" minOccurs="0"/>
                <xsd:element ref="ns2:dotku_Publicity"/>
                <xsd:element ref="ns2:dotku_Description" minOccurs="0"/>
                <xsd:element ref="ns2:dotku_MeetingMaterialYear" minOccurs="0"/>
                <xsd:element ref="ns2:dotku_MeetingMaterialDate"/>
                <xsd:element ref="ns2:dotku_MeetingMaterialType"/>
                <xsd:element ref="ns3:IconOverlay" minOccurs="0"/>
                <xsd:element ref="ns4:Aihe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1a4ecc-5c06-4555-9dd1-0bf5b16740cf" elementFormDefault="qualified">
    <xsd:import namespace="http://schemas.microsoft.com/office/2006/documentManagement/types"/>
    <xsd:import namespace="http://schemas.microsoft.com/office/infopath/2007/PartnerControls"/>
    <xsd:element name="dotku_ContainsPersonalData" ma:index="2" nillable="true" ma:displayName="Sisältää henkilötietoja" ma:default="" ma:description="Henkilötietolaki 3 § 1 mom" ma:format="Dropdown" ma:internalName="dotku_ContainsPersonalData">
      <xsd:simpleType>
        <xsd:restriction base="dms:Choice">
          <xsd:enumeration value="Ei sisällä henkilötietoja"/>
          <xsd:enumeration value="Sisältää henkilötietoja"/>
          <xsd:enumeration value="Sisältää arkaluonteisia henkilötietoja"/>
        </xsd:restriction>
      </xsd:simpleType>
    </xsd:element>
    <xsd:element name="dotku_Publicity" ma:index="3" ma:displayName="Julkisuus" ma:default="Julkinen" ma:format="Dropdown" ma:internalName="dotku_Publicity">
      <xsd:simpleType>
        <xsd:restriction base="dms:Choice">
          <xsd:enumeration value="Julkinen"/>
          <xsd:enumeration value="Salassa pidettävä"/>
        </xsd:restriction>
      </xsd:simpleType>
    </xsd:element>
    <xsd:element name="dotku_Description" ma:index="4" nillable="true" ma:displayName="Kuvaus" ma:internalName="dotku_Description">
      <xsd:simpleType>
        <xsd:restriction base="dms:Note">
          <xsd:maxLength value="255"/>
        </xsd:restriction>
      </xsd:simpleType>
    </xsd:element>
    <xsd:element name="dotku_MeetingMaterialYear" ma:index="5" nillable="true" ma:displayName="Vuosi" ma:internalName="dotku_MeetingMaterialYear" ma:readOnly="false">
      <xsd:simpleType>
        <xsd:restriction base="dms:Number"/>
      </xsd:simpleType>
    </xsd:element>
    <xsd:element name="dotku_MeetingMaterialDate" ma:index="6" ma:displayName="Päätös-/kokouspvm" ma:format="DateOnly" ma:internalName="dotku_MeetingMaterialDate">
      <xsd:simpleType>
        <xsd:restriction base="dms:DateTime"/>
      </xsd:simpleType>
    </xsd:element>
    <xsd:element name="dotku_MeetingMaterialType" ma:index="7" ma:displayName="Kokousaineiston tyyppi" ma:format="Dropdown" ma:internalName="dotku_MeetingMaterialType" ma:readOnly="false">
      <xsd:simpleType>
        <xsd:restriction base="dms:Choice">
          <xsd:enumeration value="Asia-/esityslista"/>
          <xsd:enumeration value="Liite"/>
          <xsd:enumeration value="Muistio"/>
          <xsd:enumeration value="Oheismateriaali"/>
          <xsd:enumeration value="Oikaisuvaatimus"/>
          <xsd:enumeration value="Päätös"/>
          <xsd:enumeration value="Päätösehdotus"/>
          <xsd:enumeration value="Päätösesitys"/>
          <xsd:enumeration value="Päätöspöytäkirja"/>
          <xsd:enumeration value="Pöytäkirja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4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c15447-02df-427e-b10d-bcbbd077e98d" elementFormDefault="qualified">
    <xsd:import namespace="http://schemas.microsoft.com/office/2006/documentManagement/types"/>
    <xsd:import namespace="http://schemas.microsoft.com/office/infopath/2007/PartnerControls"/>
    <xsd:element name="Aihe" ma:index="15" ma:displayName="Aihe" ma:format="Dropdown" ma:internalName="Aihe" ma:readOnly="false">
      <xsd:simpleType>
        <xsd:restriction base="dms:Choice">
          <xsd:enumeration value="Johtoryhmä"/>
          <xsd:enumeration value="Työryhmät"/>
          <xsd:enumeration value="Työvaliokunta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Sisältölaji"/>
        <xsd:element ref="dc:title" minOccurs="0" maxOccurs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e907a47a-bef0-4de7-8dab-7bc0f3e3b801" ContentTypeId="0x010100C0195A1B6C5C44E9A6AB38BF336295CE" PreviousValue="false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tku_Publicity xmlns="801a4ecc-5c06-4555-9dd1-0bf5b16740cf">Julkinen</dotku_Publicity>
    <Aihe xmlns="e3c15447-02df-427e-b10d-bcbbd077e98d">Johtoryhmä</Aihe>
    <dotku_MeetingMaterialType xmlns="801a4ecc-5c06-4555-9dd1-0bf5b16740cf">Liite</dotku_MeetingMaterialType>
    <dotku_MeetingMaterialYear xmlns="801a4ecc-5c06-4555-9dd1-0bf5b16740cf">2020</dotku_MeetingMaterialYear>
    <dotku_MeetingMaterialDate xmlns="801a4ecc-5c06-4555-9dd1-0bf5b16740cf">2020-12-14T22:00:00+00:00</dotku_MeetingMaterialDate>
    <dotku_Description xmlns="801a4ecc-5c06-4555-9dd1-0bf5b16740cf" xsi:nil="true"/>
    <dotku_ContainsPersonalData xmlns="801a4ecc-5c06-4555-9dd1-0bf5b16740cf" xsi:nil="true"/>
    <IconOverlay xmlns="http://schemas.microsoft.com/sharepoint/v4" xsi:nil="true"/>
  </documentManagement>
</p:properties>
</file>

<file path=customXml/itemProps1.xml><?xml version="1.0" encoding="utf-8"?>
<ds:datastoreItem xmlns:ds="http://schemas.openxmlformats.org/officeDocument/2006/customXml" ds:itemID="{0E5AFE7A-0276-440F-A220-A2B0BDCD14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D03F3B8-0D43-4A62-8DC9-80B336CC9C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1a4ecc-5c06-4555-9dd1-0bf5b16740cf"/>
    <ds:schemaRef ds:uri="http://schemas.microsoft.com/sharepoint/v4"/>
    <ds:schemaRef ds:uri="e3c15447-02df-427e-b10d-bcbbd077e9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86D945A-C799-4467-924D-052D79269A5A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A8556BDD-67F6-4E58-8192-DFA0E5B3BC3E}">
  <ds:schemaRefs>
    <ds:schemaRef ds:uri="http://www.w3.org/XML/1998/namespace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e3c15447-02df-427e-b10d-bcbbd077e98d"/>
    <ds:schemaRef ds:uri="http://schemas.microsoft.com/sharepoint/v4"/>
    <ds:schemaRef ds:uri="801a4ecc-5c06-4555-9dd1-0bf5b16740cf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425</Words>
  <Application>Microsoft Office PowerPoint</Application>
  <PresentationFormat>Laajakuva</PresentationFormat>
  <Paragraphs>122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Symbol</vt:lpstr>
      <vt:lpstr>Times New Roman</vt:lpstr>
      <vt:lpstr>Office-teema</vt:lpstr>
      <vt:lpstr>Vaskin toimintasuunnitelma</vt:lpstr>
      <vt:lpstr>Toiminnan perusta</vt:lpstr>
      <vt:lpstr>Taustaa</vt:lpstr>
      <vt:lpstr>Kirjastopalvelun omatoiminen käyttö lisääntyy ja muuttaa asiakkaiden toimintatapoja, myös asiakkaiden tavoittaminen muuttuu</vt:lpstr>
      <vt:lpstr>Yhteiset toimintatavat ovat Vaskin vahvuus ja tärkein asiakaspalvelua ohjaava periaate</vt:lpstr>
      <vt:lpstr>Yhteinen, helposti saavutettava kokoelma</vt:lpstr>
      <vt:lpstr> Vaski on hyvä brändi! </vt:lpstr>
      <vt:lpstr>Osaaminen eriytyy ja vaatimukset muuttuvat nopeasti</vt:lpstr>
      <vt:lpstr>Toiminnan painopisteet 2019 ja toteuma</vt:lpstr>
      <vt:lpstr>Toiminnan painopisteet 2020</vt:lpstr>
      <vt:lpstr>Toiminnan painopisteet 2021</vt:lpstr>
      <vt:lpstr>Miten seuraamme?</vt:lpstr>
    </vt:vector>
  </TitlesOfParts>
  <Company>Turun kaupunki (hallinto x64)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Rajala Anni</dc:creator>
  <cp:lastModifiedBy>Hyyppä Nina</cp:lastModifiedBy>
  <cp:revision>1</cp:revision>
  <cp:lastPrinted>2019-06-10T07:23:09Z</cp:lastPrinted>
  <dcterms:created xsi:type="dcterms:W3CDTF">2016-06-30T06:53:02Z</dcterms:created>
  <dcterms:modified xsi:type="dcterms:W3CDTF">2020-12-16T11:20:24Z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0x010100C0195A1B6C5C44E9A6AB38BF336295CE00159AAEFA992F51479BDEF933133913AC</vt:lpwstr>
  </property>
  <property fmtid="{D5CDD505-2E9C-101B-9397-08002B2CF9AE}" pid="3" name="TurkuDoTku_MeetingDocumentType">
    <vt:lpwstr>21;#Liite|2bf75084-fc5f-437d-8688-7a1f79a9adba</vt:lpwstr>
  </property>
  <property fmtid="{D5CDD505-2E9C-101B-9397-08002B2CF9AE}" pid="4" name="TurkuDoTku_PresentationMaterialType">
    <vt:lpwstr>1;#Diaesitys|29bf125c-3304-4b20-a038-e327a30ca536</vt:lpwstr>
  </property>
  <property fmtid="{D5CDD505-2E9C-101B-9397-08002B2CF9AE}" pid="5" name="TurkuDoTku_LanguageTaxHTField0">
    <vt:lpwstr>Suomi|ddab1725-3888-478f-9c8c-3eeceecd16e9</vt:lpwstr>
  </property>
  <property fmtid="{D5CDD505-2E9C-101B-9397-08002B2CF9AE}" pid="6" name="TurkuDoTku_Language">
    <vt:lpwstr>4;#Suomi|ddab1725-3888-478f-9c8c-3eeceecd16e9</vt:lpwstr>
  </property>
  <property fmtid="{D5CDD505-2E9C-101B-9397-08002B2CF9AE}" pid="7" name="URL">
    <vt:lpwstr/>
  </property>
  <property fmtid="{D5CDD505-2E9C-101B-9397-08002B2CF9AE}" pid="8" name="TurkuDoTku_PublicationType">
    <vt:lpwstr/>
  </property>
  <property fmtid="{D5CDD505-2E9C-101B-9397-08002B2CF9AE}" pid="9" name="TurkuDoTku_TextType">
    <vt:lpwstr/>
  </property>
  <property fmtid="{D5CDD505-2E9C-101B-9397-08002B2CF9AE}" pid="10" name="TurkuDoTku_RecordNumber">
    <vt:lpwstr/>
  </property>
  <property fmtid="{D5CDD505-2E9C-101B-9397-08002B2CF9AE}" pid="11" name="TurkuDoTku_Recipient">
    <vt:lpwstr/>
  </property>
  <property fmtid="{D5CDD505-2E9C-101B-9397-08002B2CF9AE}" pid="12" name="TurkuDoTku_FormType">
    <vt:lpwstr/>
  </property>
  <property fmtid="{D5CDD505-2E9C-101B-9397-08002B2CF9AE}" pid="13" name="TurkuDoTku_TextTypeTaxHTField0">
    <vt:lpwstr/>
  </property>
  <property fmtid="{D5CDD505-2E9C-101B-9397-08002B2CF9AE}" pid="14" name="TurkuDoTku_LetterType">
    <vt:lpwstr/>
  </property>
  <property fmtid="{D5CDD505-2E9C-101B-9397-08002B2CF9AE}" pid="15" name="TurkuDoTku_FormTypeTaxHTField0">
    <vt:lpwstr/>
  </property>
  <property fmtid="{D5CDD505-2E9C-101B-9397-08002B2CF9AE}" pid="16" name="TurkuDoTku_PublicationCreator">
    <vt:lpwstr/>
  </property>
  <property fmtid="{D5CDD505-2E9C-101B-9397-08002B2CF9AE}" pid="17" name="TurkuDoTku_PublicationTypeTaxHTField0">
    <vt:lpwstr/>
  </property>
  <property fmtid="{D5CDD505-2E9C-101B-9397-08002B2CF9AE}" pid="18" name="TurkuDoTku_LetterTypeTaxHTField0">
    <vt:lpwstr/>
  </property>
  <property fmtid="{D5CDD505-2E9C-101B-9397-08002B2CF9AE}" pid="19" name="TurkuDoTku_PresentedDate">
    <vt:filetime>2016-11-24T22:00:00Z</vt:filetime>
  </property>
  <property fmtid="{D5CDD505-2E9C-101B-9397-08002B2CF9AE}" pid="20" name="TaxCatchAll">
    <vt:lpwstr>21;#Liite|2bf75084-fc5f-437d-8688-7a1f79a9adba</vt:lpwstr>
  </property>
  <property fmtid="{D5CDD505-2E9C-101B-9397-08002B2CF9AE}" pid="21" name="TurkuDoTku_PresentationMaterialTypeTaxHTField0">
    <vt:lpwstr>Diaesitys|29bf125c-3304-4b20-a038-e327a30ca536</vt:lpwstr>
  </property>
  <property fmtid="{D5CDD505-2E9C-101B-9397-08002B2CF9AE}" pid="22" name="TurkuDoTku_Publicity">
    <vt:lpwstr>Julkinen</vt:lpwstr>
  </property>
  <property fmtid="{D5CDD505-2E9C-101B-9397-08002B2CF9AE}" pid="23" name="Vuosi">
    <vt:r8>2016</vt:r8>
  </property>
  <property fmtid="{D5CDD505-2E9C-101B-9397-08002B2CF9AE}" pid="24" name="TurkuDoTku_PresentedBy">
    <vt:lpwstr>Anni Rajala</vt:lpwstr>
  </property>
  <property fmtid="{D5CDD505-2E9C-101B-9397-08002B2CF9AE}" pid="25" name="dotku_PreparationAndServiceMaterialType">
    <vt:lpwstr/>
  </property>
  <property fmtid="{D5CDD505-2E9C-101B-9397-08002B2CF9AE}" pid="26" name="TurkuDoTku_DescriberOrOrganisator">
    <vt:lpwstr/>
  </property>
  <property fmtid="{D5CDD505-2E9C-101B-9397-08002B2CF9AE}" pid="27" name="dotku_LetterType">
    <vt:lpwstr/>
  </property>
  <property fmtid="{D5CDD505-2E9C-101B-9397-08002B2CF9AE}" pid="28" name="dotku_StatisticsAndCalculationsType">
    <vt:lpwstr/>
  </property>
  <property fmtid="{D5CDD505-2E9C-101B-9397-08002B2CF9AE}" pid="29" name="dotku_EconomicAndOperationalPlanningType">
    <vt:lpwstr/>
  </property>
  <property fmtid="{D5CDD505-2E9C-101B-9397-08002B2CF9AE}" pid="30" name="Diaarinumero">
    <vt:lpwstr/>
  </property>
  <property fmtid="{D5CDD505-2E9C-101B-9397-08002B2CF9AE}" pid="31" name="dotku_InstructionType">
    <vt:lpwstr/>
  </property>
  <property fmtid="{D5CDD505-2E9C-101B-9397-08002B2CF9AE}" pid="32" name="dotku_ImageType">
    <vt:lpwstr/>
  </property>
  <property fmtid="{D5CDD505-2E9C-101B-9397-08002B2CF9AE}" pid="33" name="dotku_ReleaseReportType">
    <vt:lpwstr/>
  </property>
  <property fmtid="{D5CDD505-2E9C-101B-9397-08002B2CF9AE}" pid="34" name="dotku_MeetingMaterialType">
    <vt:lpwstr>Liite</vt:lpwstr>
  </property>
  <property fmtid="{D5CDD505-2E9C-101B-9397-08002B2CF9AE}" pid="35" name="Vastaanottaja">
    <vt:lpwstr/>
  </property>
  <property fmtid="{D5CDD505-2E9C-101B-9397-08002B2CF9AE}" pid="36" name="dotku_EconomicDataType">
    <vt:lpwstr/>
  </property>
  <property fmtid="{D5CDD505-2E9C-101B-9397-08002B2CF9AE}" pid="37" name="TurkuDoTku_Description">
    <vt:lpwstr/>
  </property>
  <property fmtid="{D5CDD505-2E9C-101B-9397-08002B2CF9AE}" pid="38" name="dotku_District">
    <vt:lpwstr/>
  </property>
  <property fmtid="{D5CDD505-2E9C-101B-9397-08002B2CF9AE}" pid="39" name="dotku_ImageText">
    <vt:lpwstr/>
  </property>
  <property fmtid="{D5CDD505-2E9C-101B-9397-08002B2CF9AE}" pid="40" name="dotku_PlaceImageTaken">
    <vt:lpwstr/>
  </property>
  <property fmtid="{D5CDD505-2E9C-101B-9397-08002B2CF9AE}" pid="41" name="dotku_ContractPartyExternal">
    <vt:lpwstr/>
  </property>
  <property fmtid="{D5CDD505-2E9C-101B-9397-08002B2CF9AE}" pid="42" name="dotku_ContractType">
    <vt:lpwstr/>
  </property>
  <property fmtid="{D5CDD505-2E9C-101B-9397-08002B2CF9AE}" pid="43" name="Julkisuus">
    <vt:lpwstr/>
  </property>
  <property fmtid="{D5CDD505-2E9C-101B-9397-08002B2CF9AE}" pid="44" name="dotku_FormType">
    <vt:lpwstr/>
  </property>
  <property fmtid="{D5CDD505-2E9C-101B-9397-08002B2CF9AE}" pid="45" name="dotku_ContractPartyInternal">
    <vt:lpwstr/>
  </property>
  <property fmtid="{D5CDD505-2E9C-101B-9397-08002B2CF9AE}" pid="46" name="Esityksen kuvaus">
    <vt:lpwstr/>
  </property>
  <property fmtid="{D5CDD505-2E9C-101B-9397-08002B2CF9AE}" pid="47" name="dotku_Publisher">
    <vt:lpwstr/>
  </property>
  <property fmtid="{D5CDD505-2E9C-101B-9397-08002B2CF9AE}" pid="48" name="dotku_Recipient">
    <vt:lpwstr/>
  </property>
  <property fmtid="{D5CDD505-2E9C-101B-9397-08002B2CF9AE}" pid="49" name="dotku_Languages">
    <vt:lpwstr/>
  </property>
  <property fmtid="{D5CDD505-2E9C-101B-9397-08002B2CF9AE}" pid="50" name="dotku_MapPictureDrawingType">
    <vt:lpwstr/>
  </property>
  <property fmtid="{D5CDD505-2E9C-101B-9397-08002B2CF9AE}" pid="51" name="dotku_ImageTakenBy">
    <vt:lpwstr/>
  </property>
  <property fmtid="{D5CDD505-2E9C-101B-9397-08002B2CF9AE}" pid="52" name="Kirjeen tyyppi">
    <vt:lpwstr/>
  </property>
  <property fmtid="{D5CDD505-2E9C-101B-9397-08002B2CF9AE}" pid="53" name="dotku_otherDocumentType">
    <vt:lpwstr>Muistiinpano</vt:lpwstr>
  </property>
  <property fmtid="{D5CDD505-2E9C-101B-9397-08002B2CF9AE}" pid="54" name="dotku_AvType">
    <vt:lpwstr/>
  </property>
  <property fmtid="{D5CDD505-2E9C-101B-9397-08002B2CF9AE}" pid="55" name="TurkuDoTku_VideoFileTypeTaxHTField0">
    <vt:lpwstr>Videokuva|82098cdd-6e57-4a24-8887-90ce7bab4a54</vt:lpwstr>
  </property>
  <property fmtid="{D5CDD505-2E9C-101B-9397-08002B2CF9AE}" pid="56" name="TurkuDoTku_AudioFileTypeTaxHTField0">
    <vt:lpwstr>Äänitiedosto|2ce7008b-f285-403a-bd25-9c3fffad5372</vt:lpwstr>
  </property>
  <property fmtid="{D5CDD505-2E9C-101B-9397-08002B2CF9AE}" pid="57" name="TurkuDoTku_MeetingDocumentTypeTaxHTField0">
    <vt:lpwstr>Liite|2bf75084-fc5f-437d-8688-7a1f79a9adba</vt:lpwstr>
  </property>
  <property fmtid="{D5CDD505-2E9C-101B-9397-08002B2CF9AE}" pid="58" name="dotku_Presenter">
    <vt:lpwstr>Rebekka Pilppula</vt:lpwstr>
  </property>
  <property fmtid="{D5CDD505-2E9C-101B-9397-08002B2CF9AE}" pid="59" name="dotku_PresentationType">
    <vt:lpwstr>Esitysaineisto</vt:lpwstr>
  </property>
  <property fmtid="{D5CDD505-2E9C-101B-9397-08002B2CF9AE}" pid="60" name="TurkuDoTku_AudioFileType">
    <vt:lpwstr>12;#Äänitiedosto|2ce7008b-f285-403a-bd25-9c3fffad5372</vt:lpwstr>
  </property>
  <property fmtid="{D5CDD505-2E9C-101B-9397-08002B2CF9AE}" pid="61" name="dotku_PresentationDate">
    <vt:filetime>2018-11-05T22:00:00Z</vt:filetime>
  </property>
  <property fmtid="{D5CDD505-2E9C-101B-9397-08002B2CF9AE}" pid="62" name="dotku_Creator">
    <vt:lpwstr>Rebekka Pilppula</vt:lpwstr>
  </property>
  <property fmtid="{D5CDD505-2E9C-101B-9397-08002B2CF9AE}" pid="63" name="TurkuDoTku_VideoFileType">
    <vt:lpwstr>9;#Videokuva|82098cdd-6e57-4a24-8887-90ce7bab4a54</vt:lpwstr>
  </property>
  <property fmtid="{D5CDD505-2E9C-101B-9397-08002B2CF9AE}" pid="64" name="dotku_MeetingMaterialDate">
    <vt:filetime>2020-01-27T22:00:00Z</vt:filetime>
  </property>
</Properties>
</file>