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0" r:id="rId6"/>
    <p:sldId id="265" r:id="rId7"/>
    <p:sldId id="264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4868D1-BBE1-431A-9CD1-3772C0790ECC}" v="50" dt="2021-03-02T13:15:03.0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9A11CC-710B-4438-804E-17C35D078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A61BA85-D365-4305-A048-B3DEE00B6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233BFAB-BD5B-48EF-9F40-78D92B41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2817E73-C4C6-4763-8E96-73FE4E123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3B2DBF6-B4A1-4ADB-B8A8-8D42B238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345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C7D86E-E67A-4ADF-A91C-36FC66D34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C1D64C3-655F-4CAA-A1CA-DBC04FA05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D084C-E3E6-4700-99C3-1C99AEDE2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F437723-8895-4581-9C3F-ACC21AF1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0985243-3ED6-4345-BF1C-0071A7EC2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360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D8564A3-0410-497E-B933-74B6C3876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CB8AC30-B63B-4718-8D64-13206BCAE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F18A4B-A221-4ACB-90EF-A210A509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78C38B-E664-4337-9A2F-DFCA1720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33E1D16-F7D9-47DD-B36B-C53F8679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226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2891CF-93C8-4418-8DA1-84FBFB50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C78C42-DD35-485A-913C-41782F00E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F39A89A-BCCD-4488-B89E-513430921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BA18D8A-7077-4D6C-A6AB-2B300DF3D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5FD83E-404C-4FD2-BDAA-6273EEEE9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65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3C0C12-27B6-4C3B-BD28-4CC2E9FEB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6F0D28A-0BAB-4828-81ED-ED9BF32BD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000883E-805B-41D2-8352-47F6B0B6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22D7F8-AE25-458A-82A6-88A9C5070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14174EE-D2DA-4475-BCF2-6968CB514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094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6084B68-828C-4AE9-8C0F-72A6E562E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548605-CE70-4012-93F2-757A4E118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E796320-A713-4F22-8734-EDC51E9E3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4481EA9-6AD3-4366-A3B8-3B0E1446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7071267-57E7-464F-8808-87DC8776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1844F59-89C2-4F2C-AEDB-781C6FD9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7850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91CFFF-1472-42D5-AACA-F453C800E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55ADA64-12C0-4761-AD1B-EB8FB1B28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5727055-1049-42B2-B931-CAE4A6E48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2BEC1C9-764D-4555-877B-B1B9971F52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660389E-A286-46B5-8E21-76EDE7D6F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B87BA40-153E-4E22-B199-D7D49DF81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515BD52-1B48-4B5C-96DC-C16C54CA3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2B858E2-DE2D-44A1-99DD-D11769A9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733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B05DDE-3B52-4796-964E-F80BC8DAD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63436472-AC04-41DB-AF92-3EA0D0F4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3CEDA29-49E4-4774-B2BD-35A3DA87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0FE9E2C-E9F9-4FA5-8ECD-6D4AA5DC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273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1208F09-74B8-41EA-8E98-580AE030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1A002F71-9A51-4FAD-9F83-EEBAFD8F3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09D6F18-BA47-46E5-A117-764C0FEB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1042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50B7344-67DA-4518-80C0-47ACE2F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ABADEC-D99D-492F-92E0-52744D4A7C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6DF08CE-0239-4171-A6A6-6693A57ED0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89406F9-E989-4226-88F6-63A97114B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6975C5-7E6C-4BB4-9560-B5A4622D4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83113DF-6B90-4644-9081-B84F6636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145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9832B0-A3BF-4B28-AD59-E608455DD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C711EAEE-AAFE-4993-8512-0D8A7C8A5C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07F19AA-39B2-49D3-8A38-D641815CF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C4D9E9C-76AB-4730-B51F-5F53CE55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5384F0A-310C-4092-8871-3ED47FF88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ADB0003-FEDD-40A1-B746-E7FFC9AA1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626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F51CD103-51AE-41FF-8C87-4DC637F58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52CC55B-0AF0-4BAD-BC6F-19C4336B7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DFEB841-9FD4-4709-B8EB-83A738BA89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FBA0C-96AD-47B0-9176-ADDA69E4B15D}" type="datetimeFigureOut">
              <a:rPr lang="fi-FI" smtClean="0"/>
              <a:t>3.3.2021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13612D-20B4-4D27-B1BA-038C448960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24B8B34-B433-48EC-A9E2-D734B0B18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CF43-CA7D-4320-8B35-E639FB085A5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01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jastot.fi/digimediahank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irjastot.fi/sites/default/files/content/Kirjastojen_digimediahanke-esit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558950F-1A6E-493F-A158-AACDCF153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389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sz="4900" dirty="0"/>
              <a:t>Hankkeen tilannekatsaus</a:t>
            </a:r>
            <a:r>
              <a:rPr lang="fi-FI" dirty="0"/>
              <a:t> </a:t>
            </a:r>
            <a:br>
              <a:rPr lang="fi-FI" dirty="0"/>
            </a:br>
            <a:r>
              <a:rPr lang="fi-FI" b="1" dirty="0"/>
              <a:t>Yleisten kirjastojen digitaalisen median palvelukonsepti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E571943-7209-48BD-949E-3E036AC170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61814"/>
            <a:ext cx="9144000" cy="282805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Laura Tyysteri 2.3.2021</a:t>
            </a:r>
          </a:p>
        </p:txBody>
      </p:sp>
    </p:spTree>
    <p:extLst>
      <p:ext uri="{BB962C8B-B14F-4D97-AF65-F5344CB8AC3E}">
        <p14:creationId xmlns:p14="http://schemas.microsoft.com/office/powerpoint/2010/main" val="1841665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2FF713-6CC1-475F-AEF9-21621816B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Mikä hanke?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04991F5-D039-44F2-A999-04BA3D27E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Suomalaisilla asuinkunnan mukaan eriarvoiset mahdollisuudet käyttää kirjastojen e-aineistoja</a:t>
            </a:r>
          </a:p>
          <a:p>
            <a:r>
              <a:rPr lang="fi-FI" dirty="0"/>
              <a:t>Hajanainen alustakokonaisuus haittaa käyttökokemusta ja hallinnointia</a:t>
            </a:r>
          </a:p>
          <a:p>
            <a:pPr marL="0" indent="0">
              <a:buNone/>
            </a:pPr>
            <a:r>
              <a:rPr lang="fi-FI" dirty="0">
                <a:solidFill>
                  <a:srgbClr val="FF0000"/>
                </a:solidFill>
                <a:sym typeface="Wingdings" panose="05000000000000000000" pitchFamily="2" charset="2"/>
              </a:rPr>
              <a:t> Tavoitteena kansallinen e-kirjasto, joka tarjoaa kaikille suomalaisille samat palvelut ja jossa kaikki kirjaston e-aineistot ovat tarjolla yhdellä alustalla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Selvityshanke 6/2020-6/2021</a:t>
            </a:r>
          </a:p>
          <a:p>
            <a:pPr lvl="1"/>
            <a:r>
              <a:rPr lang="fi-FI" dirty="0" err="1"/>
              <a:t>OKM:n</a:t>
            </a:r>
            <a:r>
              <a:rPr lang="fi-FI" dirty="0"/>
              <a:t> rahoittama; Helsingin kaupunginkirjaston koordinoima</a:t>
            </a:r>
          </a:p>
          <a:p>
            <a:pPr lvl="1"/>
            <a:r>
              <a:rPr lang="fi-FI" dirty="0"/>
              <a:t>Taustaselvityksiä, kokeiluja ja neuvotteluja kirja-alan muiden toimijoiden kanssa</a:t>
            </a:r>
          </a:p>
          <a:p>
            <a:pPr lvl="1"/>
            <a:r>
              <a:rPr lang="fi-FI" dirty="0"/>
              <a:t>Lisätietoa: </a:t>
            </a:r>
            <a:r>
              <a:rPr lang="fi-FI" dirty="0">
                <a:hlinkClick r:id="rId2"/>
              </a:rPr>
              <a:t>www.kirjastot.fi/digimediahanke</a:t>
            </a:r>
            <a:endParaRPr lang="fi-FI" dirty="0"/>
          </a:p>
          <a:p>
            <a:r>
              <a:rPr lang="fi-FI" dirty="0">
                <a:solidFill>
                  <a:srgbClr val="FF0000"/>
                </a:solidFill>
              </a:rPr>
              <a:t>Hankkeessa luodaan malleja ja suosituksia. Tuloksena ei vielä odoteta toimeenpanovalmiita ratkaisuja. </a:t>
            </a:r>
          </a:p>
          <a:p>
            <a:pPr lvl="1"/>
            <a:r>
              <a:rPr lang="fi-FI" dirty="0"/>
              <a:t>(ARVIO: Valtakunnallinen e-kirjasto voisi aueta 2023)</a:t>
            </a:r>
          </a:p>
          <a:p>
            <a:r>
              <a:rPr lang="fi-FI" dirty="0"/>
              <a:t>Tulokset julkaistaan loppuseminaarissa 28.4.2021 (suorana Kirjastokaistalla)</a:t>
            </a:r>
          </a:p>
        </p:txBody>
      </p:sp>
    </p:spTree>
    <p:extLst>
      <p:ext uri="{BB962C8B-B14F-4D97-AF65-F5344CB8AC3E}">
        <p14:creationId xmlns:p14="http://schemas.microsoft.com/office/powerpoint/2010/main" val="391931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0C78A9-5B85-4AC4-8B1F-55B6DFF38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Ohjausryhmä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484890D-5894-436E-B8E4-806A5B73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/>
              <a:t>Digimediahankekokonaisuuden ohjausryhmä</a:t>
            </a:r>
          </a:p>
          <a:p>
            <a:pPr lvl="1"/>
            <a:r>
              <a:rPr lang="fi-FI" dirty="0"/>
              <a:t>Arja Tuuliniemi, Kansalliskirjasto, </a:t>
            </a:r>
            <a:r>
              <a:rPr lang="fi-FI" dirty="0" err="1"/>
              <a:t>FinELib</a:t>
            </a:r>
            <a:endParaRPr lang="fi-FI" dirty="0"/>
          </a:p>
          <a:p>
            <a:pPr lvl="1"/>
            <a:r>
              <a:rPr lang="fi-FI" dirty="0"/>
              <a:t>Johanna Selkee, Kuntaliitto</a:t>
            </a:r>
          </a:p>
          <a:p>
            <a:pPr lvl="1"/>
            <a:r>
              <a:rPr lang="fi-FI"/>
              <a:t>Laura Tyysteri, </a:t>
            </a:r>
            <a:r>
              <a:rPr lang="fi-FI">
                <a:solidFill>
                  <a:schemeClr val="bg1">
                    <a:lumMod val="75000"/>
                  </a:schemeClr>
                </a:solidFill>
              </a:rPr>
              <a:t>Someron kaupunginkirjasto, Yleisten kirjastojen konsortio (YKK) </a:t>
            </a:r>
            <a:r>
              <a:rPr lang="fi-FI">
                <a:solidFill>
                  <a:schemeClr val="bg1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fi-FI"/>
              <a:t> Turun kaupunginkirjasto</a:t>
            </a:r>
          </a:p>
          <a:p>
            <a:pPr lvl="1"/>
            <a:r>
              <a:rPr lang="fi-FI" dirty="0"/>
              <a:t>Jouni Pääkkölä, Oulun kaupunginkirjasto, Yleisten kirjastojen neuvosto (YKN)</a:t>
            </a:r>
          </a:p>
          <a:p>
            <a:pPr lvl="1"/>
            <a:r>
              <a:rPr lang="fi-FI" dirty="0"/>
              <a:t>Matti Sarmela, Helsingin kaupunginkirjasto, Valtakunnalliset kehittämispalvelut</a:t>
            </a:r>
          </a:p>
          <a:p>
            <a:pPr lvl="1"/>
            <a:r>
              <a:rPr lang="fi-FI" dirty="0"/>
              <a:t>Katri Vänttinen, Helsingin kaupunginkirjasto</a:t>
            </a:r>
          </a:p>
          <a:p>
            <a:pPr lvl="1"/>
            <a:r>
              <a:rPr lang="fi-FI" dirty="0"/>
              <a:t>Virva Nousiainen-Hiiri, Helsingin kaupunginkirjasto, Yleisten kirjastojen konsortio (YKK)</a:t>
            </a:r>
          </a:p>
          <a:p>
            <a:r>
              <a:rPr lang="fi-FI" b="1" dirty="0"/>
              <a:t>Asiantuntijajäsen</a:t>
            </a:r>
          </a:p>
          <a:p>
            <a:pPr lvl="1"/>
            <a:r>
              <a:rPr lang="fi-FI" dirty="0"/>
              <a:t>Marja Hjelt, Helsingin kaupunginkirjasto, Yleisten kirjastojen konsortio (YKK)</a:t>
            </a:r>
          </a:p>
          <a:p>
            <a:r>
              <a:rPr lang="fi-FI" b="1" dirty="0"/>
              <a:t>Projektin omistaja</a:t>
            </a:r>
          </a:p>
          <a:p>
            <a:pPr lvl="1"/>
            <a:r>
              <a:rPr lang="fi-FI" dirty="0"/>
              <a:t>Virva Nousiainen-Hiiri</a:t>
            </a:r>
          </a:p>
          <a:p>
            <a:r>
              <a:rPr lang="fi-FI" b="1" dirty="0"/>
              <a:t>Projektipäällikkö</a:t>
            </a:r>
          </a:p>
          <a:p>
            <a:pPr lvl="1"/>
            <a:r>
              <a:rPr lang="fi-FI" dirty="0"/>
              <a:t>Suvi Sivulainen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4945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279998-15FC-4551-8EA6-A4AF75559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Hankkeen viestintä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D4E8E4-3F0D-487B-85D3-74D7E4092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Sisäinen viestintä: VAKE</a:t>
            </a:r>
          </a:p>
          <a:p>
            <a:r>
              <a:rPr lang="fi-FI" dirty="0"/>
              <a:t>Ulkoinen viestintä: </a:t>
            </a:r>
            <a:r>
              <a:rPr lang="fi-FI" dirty="0" err="1"/>
              <a:t>Miltton</a:t>
            </a:r>
            <a:endParaRPr lang="fi-FI" dirty="0"/>
          </a:p>
          <a:p>
            <a:pPr lvl="1"/>
            <a:r>
              <a:rPr lang="fi-FI" dirty="0"/>
              <a:t>Ensisijaisia viestinnän kohderyhmiä kuntapäättäjät, kustannus- ja lehtiala, media ja suuri yleisö</a:t>
            </a:r>
          </a:p>
          <a:p>
            <a:pPr lvl="2"/>
            <a:r>
              <a:rPr lang="fi-FI" dirty="0"/>
              <a:t>Tavoitteena saada oleelliset sidosryhmät, kuten kunnat ja kustannusalan toimijat, sitoutumaan hankkeen toteutukseen</a:t>
            </a:r>
          </a:p>
          <a:p>
            <a:pPr lvl="2"/>
            <a:r>
              <a:rPr lang="fi-FI" dirty="0"/>
              <a:t>Viime viikolla hanke laajasti esillä mediassa</a:t>
            </a:r>
          </a:p>
          <a:p>
            <a:pPr lvl="1"/>
            <a:r>
              <a:rPr lang="fi-FI" dirty="0"/>
              <a:t>Hankkeen yleisesite: </a:t>
            </a:r>
            <a:r>
              <a:rPr lang="fi-FI" dirty="0">
                <a:hlinkClick r:id="rId2"/>
              </a:rPr>
              <a:t>https://www.kirjastot.fi/sites/default/files/content/Kirjastojen_digimediahanke-esite.pdf</a:t>
            </a:r>
            <a:endParaRPr lang="fi-FI" dirty="0"/>
          </a:p>
          <a:p>
            <a:pPr lvl="2"/>
            <a:r>
              <a:rPr lang="fi-FI" dirty="0"/>
              <a:t>Yleisesitteen viestejä painotettu hieman eri tavalla eri kohderyhmille, joille kaikille omat esitteensä</a:t>
            </a:r>
          </a:p>
        </p:txBody>
      </p:sp>
    </p:spTree>
    <p:extLst>
      <p:ext uri="{BB962C8B-B14F-4D97-AF65-F5344CB8AC3E}">
        <p14:creationId xmlns:p14="http://schemas.microsoft.com/office/powerpoint/2010/main" val="168611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05F65B-534C-4D93-B691-F4F97090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Taustaselvitykset (1/3)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6DB0AE5-E8EA-42B8-AE6C-82F6722CD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Selvitykset on tilattu ulkoisilta asiantuntijoilta ja konsulteilta</a:t>
            </a:r>
          </a:p>
          <a:p>
            <a:r>
              <a:rPr lang="fi-FI" dirty="0"/>
              <a:t>Kustantajat ja kirjailijaliitot ovat olleet erittäin kiinnostuneita hankkeesta ja haluavat olla mukana kehitystyössä; uhkia nähdään mutta myös paljon potentiaalia</a:t>
            </a:r>
          </a:p>
          <a:p>
            <a:r>
              <a:rPr lang="fi-FI" dirty="0"/>
              <a:t>Lisenssimalliselvitys:</a:t>
            </a:r>
          </a:p>
          <a:p>
            <a:pPr lvl="1"/>
            <a:r>
              <a:rPr lang="fi-FI" dirty="0"/>
              <a:t>Sidosryhmähaastattelut: kirjailijaliitot, kustantajat ja palveluketjun tekninen toimija (KV) </a:t>
            </a:r>
          </a:p>
          <a:p>
            <a:pPr lvl="2"/>
            <a:r>
              <a:rPr lang="fi-FI" dirty="0"/>
              <a:t>5 mallia kaiken kaikkiaan liikaa: hallinnointi, valinta ja viestintä hankalaa; sopiva määrä esim. 1-2; Selvitetään myös mahdollisuus hybridimalliin, jossa malli vaihtuu teoksen elinkaaren vaiheiden mukaan</a:t>
            </a:r>
          </a:p>
          <a:p>
            <a:pPr lvl="1"/>
            <a:r>
              <a:rPr lang="fi-FI" dirty="0"/>
              <a:t>Haastattelujen jälkeen työskentelyä jatkettu työpajoissa, joissa määritelty tarkemmin jatkotoimenpiteitä (mm. tilastotarpeiden tarkentaminen,  lisenssimallien yhteinen standardointi ja taloudellinen tasapainotus)</a:t>
            </a:r>
          </a:p>
        </p:txBody>
      </p:sp>
    </p:spTree>
    <p:extLst>
      <p:ext uri="{BB962C8B-B14F-4D97-AF65-F5344CB8AC3E}">
        <p14:creationId xmlns:p14="http://schemas.microsoft.com/office/powerpoint/2010/main" val="234652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138E0F-BB5F-4843-8713-8E6F9CFB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Taustaselvitykset (2/3)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F7812FA-1282-49F9-9ED4-889C73352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Palvelumalliselvitys</a:t>
            </a:r>
          </a:p>
          <a:p>
            <a:pPr lvl="1"/>
            <a:r>
              <a:rPr lang="fi-FI" dirty="0"/>
              <a:t>Millainen kirja-alan ekosysteemin yhteinen toimintamalli voisi olla kokonaisuudessaan?</a:t>
            </a:r>
          </a:p>
          <a:p>
            <a:pPr lvl="1"/>
            <a:r>
              <a:rPr lang="fi-FI" dirty="0"/>
              <a:t>4 työpajaa, joissa käsitelty asioita eri toimijoiden näkökulmasta: minkä asioiden huomioiminen on millekin taholle tärkeää?</a:t>
            </a:r>
          </a:p>
          <a:p>
            <a:pPr lvl="2"/>
            <a:r>
              <a:rPr lang="fi-FI" b="1" dirty="0"/>
              <a:t>Kirjailijanäkökulma: </a:t>
            </a:r>
            <a:r>
              <a:rPr lang="fi-FI" dirty="0"/>
              <a:t>elinkeinon turvaaminen, näkyvyys (kirjastoissa), tekijänoikeudet, tieto lainausluvuista ja muustakin käytöstä; e-omakustanteiden saaminen kirjastoihin kiinnostaa</a:t>
            </a:r>
          </a:p>
          <a:p>
            <a:pPr lvl="2"/>
            <a:r>
              <a:rPr lang="fi-FI" b="1" dirty="0"/>
              <a:t>Kustantajien ja jakelijoiden näkökulma:</a:t>
            </a:r>
            <a:r>
              <a:rPr lang="fi-FI" dirty="0"/>
              <a:t> liiketoiminnan kannattavuus, kirjastokäyttö markkinan kasvamisen kannalta höydyllistä, markkinointimahdollisuudet, alustojen helppokäyttöisyys, tilasto- ja metatiedon saatavuus ja hyödyntäminen</a:t>
            </a:r>
          </a:p>
          <a:p>
            <a:pPr lvl="2"/>
            <a:r>
              <a:rPr lang="fi-FI" b="1" dirty="0"/>
              <a:t>Kirjastot:</a:t>
            </a:r>
            <a:r>
              <a:rPr lang="fi-FI" dirty="0"/>
              <a:t> aineiston saatavuus ja saatavuuden yhdenvertaisuus, yhden alustan periaate, tilasto- ja metatieto, lisenssimallien haasteiden ratkominen</a:t>
            </a:r>
          </a:p>
          <a:p>
            <a:pPr lvl="2"/>
            <a:r>
              <a:rPr lang="fi-FI" b="1" dirty="0"/>
              <a:t>Yleisiä:</a:t>
            </a:r>
            <a:r>
              <a:rPr lang="fi-FI" dirty="0"/>
              <a:t> Tietosuoja-asiat, taloudelliset reunaehdot, uuden mallin houkuttelevuus, alustakulujen pitäminen pienenä, tekoälyn hyödyntämisen mahdollisuudet, markkinointi,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8158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0477365-C0E6-4DCF-A864-068E852B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Taustaselvitykset (3/3)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0DFF0F-AF1A-4C7F-A22D-6190C921BF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Alustaselvitykset</a:t>
            </a:r>
          </a:p>
          <a:p>
            <a:pPr lvl="1"/>
            <a:r>
              <a:rPr lang="fi-FI" dirty="0"/>
              <a:t>E-aineistoalustojen taustakysely kirjastolaisille</a:t>
            </a:r>
          </a:p>
          <a:p>
            <a:pPr lvl="2"/>
            <a:r>
              <a:rPr lang="fi-FI" i="1" dirty="0"/>
              <a:t>Kuinka toimiva nykyinen tapa tarjota e-aineistoja mielestäsi on? </a:t>
            </a:r>
            <a:r>
              <a:rPr lang="fi-FI" dirty="0"/>
              <a:t>Asteikolla 1–5 vastausten ka. 3,4.</a:t>
            </a:r>
          </a:p>
          <a:p>
            <a:pPr lvl="2"/>
            <a:r>
              <a:rPr lang="fi-FI" i="1" dirty="0"/>
              <a:t>Kuinka todennäköisenä pidät, että edustamasi organisaatio liittyisi mukaan [--] yhteiseen digimedia-alustaan?</a:t>
            </a:r>
            <a:r>
              <a:rPr lang="fi-FI" dirty="0"/>
              <a:t> Asteikolla 1–5 vastausten ka. 4,3</a:t>
            </a:r>
          </a:p>
          <a:p>
            <a:pPr lvl="2"/>
            <a:r>
              <a:rPr lang="fi-FI" dirty="0"/>
              <a:t>Työstämistä jatkettu kyselyssä työpajoihin halukkaaksi ilmoittautuneiden kirjastolaisten kanssa</a:t>
            </a:r>
          </a:p>
          <a:p>
            <a:pPr lvl="1"/>
            <a:r>
              <a:rPr lang="fi-FI" dirty="0"/>
              <a:t>Valmiiden maailmalla käytössä olevien ratkaisujen testausta</a:t>
            </a:r>
          </a:p>
          <a:p>
            <a:pPr lvl="2"/>
            <a:r>
              <a:rPr lang="fi-FI" dirty="0"/>
              <a:t>Alustavia tuloksia maaliskuun loppupuolella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403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4F2050-1A56-44E5-B4C4-FD843C9BE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Ajankohtaista &amp; tulevaa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AD3E22-475F-4D82-8160-5126DE69E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i-FI" dirty="0"/>
              <a:t>Hankkeessa seuraavaksi mm.</a:t>
            </a:r>
          </a:p>
          <a:p>
            <a:pPr lvl="1"/>
            <a:r>
              <a:rPr lang="fi-FI" dirty="0"/>
              <a:t>Hybridilisenssimallin mallinnus</a:t>
            </a:r>
          </a:p>
          <a:p>
            <a:pPr lvl="1"/>
            <a:r>
              <a:rPr lang="fi-FI" dirty="0"/>
              <a:t>Asiakkuuksien määrittely</a:t>
            </a:r>
          </a:p>
          <a:p>
            <a:pPr lvl="1"/>
            <a:r>
              <a:rPr lang="fi-FI" dirty="0"/>
              <a:t>Käyttäjäprofilointi, omadata, suosittelu</a:t>
            </a:r>
          </a:p>
          <a:p>
            <a:r>
              <a:rPr lang="fi-FI" dirty="0">
                <a:solidFill>
                  <a:srgbClr val="FF0000"/>
                </a:solidFill>
              </a:rPr>
              <a:t>Hankkeen tulokset julkaistaan loppuseminaarissa 28.4.2021 (suorana Kirjastokaistalla)</a:t>
            </a:r>
            <a:endParaRPr lang="fi-FI" b="1" dirty="0">
              <a:solidFill>
                <a:srgbClr val="FF0000"/>
              </a:solidFill>
            </a:endParaRPr>
          </a:p>
          <a:p>
            <a:pPr lvl="0"/>
            <a:r>
              <a:rPr lang="fi-FI" dirty="0"/>
              <a:t>Valtakunnallisen e-kirjaston toteutukseen myönnetty 1 milj. euron lisärahoitus</a:t>
            </a:r>
          </a:p>
          <a:p>
            <a:pPr lvl="1"/>
            <a:r>
              <a:rPr lang="fi-FI" dirty="0"/>
              <a:t>Käytännössä ei vielä selvää, miten rahoitus ohjataan tarkoitukseensa</a:t>
            </a:r>
          </a:p>
          <a:p>
            <a:pPr lvl="1"/>
            <a:r>
              <a:rPr lang="fi-FI" dirty="0"/>
              <a:t>Valtio ei tule maksamaan esim. lisenssejä, vaan ne jäävät jatkossakin kuntien maksettavaksi</a:t>
            </a:r>
          </a:p>
          <a:p>
            <a:r>
              <a:rPr lang="fi-FI" dirty="0"/>
              <a:t>Kuuma peruna: E-aineistojen ”lainauskorvaukset”; Sanni Grahn-Laasonen jättämässä lakialoitteen</a:t>
            </a:r>
          </a:p>
        </p:txBody>
      </p:sp>
    </p:spTree>
    <p:extLst>
      <p:ext uri="{BB962C8B-B14F-4D97-AF65-F5344CB8AC3E}">
        <p14:creationId xmlns:p14="http://schemas.microsoft.com/office/powerpoint/2010/main" val="2085922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617</Words>
  <Application>Microsoft Office PowerPoint</Application>
  <PresentationFormat>Laajakuva</PresentationFormat>
  <Paragraphs>69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Hankkeen tilannekatsaus  Yleisten kirjastojen digitaalisen median palvelukonsepti</vt:lpstr>
      <vt:lpstr>Mikä hanke?</vt:lpstr>
      <vt:lpstr>Ohjausryhmä</vt:lpstr>
      <vt:lpstr>Hankkeen viestintä</vt:lpstr>
      <vt:lpstr>Taustaselvitykset (1/3)</vt:lpstr>
      <vt:lpstr>Taustaselvitykset (2/3)</vt:lpstr>
      <vt:lpstr>Taustaselvitykset (3/3)</vt:lpstr>
      <vt:lpstr>Ajankohtaista &amp; tulevaa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Hankkeen tilannekatsaus: Yleisten kirjastojen digitaalisen median palvelukonsepti</dc:title>
  <dc:creator>Tyysteri Laura</dc:creator>
  <cp:lastModifiedBy>Hyyppä Nina</cp:lastModifiedBy>
  <cp:revision>3</cp:revision>
  <dcterms:created xsi:type="dcterms:W3CDTF">2021-02-26T10:35:56Z</dcterms:created>
  <dcterms:modified xsi:type="dcterms:W3CDTF">2021-03-03T06:59:38Z</dcterms:modified>
</cp:coreProperties>
</file>