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3" r:id="rId5"/>
    <p:sldId id="282" r:id="rId6"/>
    <p:sldId id="284" r:id="rId7"/>
    <p:sldId id="27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B8869-CE17-45A4-AE45-3F7D9B5912E0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7E030-40C9-48A8-85EB-926F49AB00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51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 descr="Turun alueellisen kehittämistehtävän logo  (yleiset kirjastot)">
            <a:extLst>
              <a:ext uri="{FF2B5EF4-FFF2-40B4-BE49-F238E27FC236}">
                <a16:creationId xmlns:a16="http://schemas.microsoft.com/office/drawing/2014/main" id="{AC1B3C38-86BF-4D0D-88B5-253466AF47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388" y="5966854"/>
            <a:ext cx="2449481" cy="80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72A2BA-3DAA-481A-9C48-5AF0EABB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571" y="365125"/>
            <a:ext cx="8760228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B2F8F6-6DC5-4286-8CAD-36B5BF0F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DA8413-1AE9-4558-9F6D-E46C3C34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18-EB43-4E51-B2D2-3F45E43D9F3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4CB7E8-6E70-4455-9959-BDA8F153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B6075A-330F-4F45-9484-3E373A81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4D7-9180-4634-AEE7-8D8C0DF6F52C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un alueellisen kehittämistehtävän logo  (yleiset kirjastot)">
            <a:extLst>
              <a:ext uri="{FF2B5EF4-FFF2-40B4-BE49-F238E27FC236}">
                <a16:creationId xmlns:a16="http://schemas.microsoft.com/office/drawing/2014/main" id="{4AB9A933-741A-4745-BC58-D0C365D9E7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388" y="5966854"/>
            <a:ext cx="2449481" cy="808016"/>
          </a:xfrm>
          <a:prstGeom prst="rect">
            <a:avLst/>
          </a:prstGeom>
        </p:spPr>
      </p:pic>
      <p:pic>
        <p:nvPicPr>
          <p:cNvPr id="1026" name="Picture 2" descr="Liboppi-verkko-oppimisalustan logo">
            <a:extLst>
              <a:ext uri="{FF2B5EF4-FFF2-40B4-BE49-F238E27FC236}">
                <a16:creationId xmlns:a16="http://schemas.microsoft.com/office/drawing/2014/main" id="{34CED9B0-7494-4F67-854F-6A8A797E86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54" y="549403"/>
            <a:ext cx="17240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0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D45369B-11D0-4F01-AAF8-7B34C326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406221"/>
            <a:ext cx="3411020" cy="5069904"/>
          </a:xfrm>
        </p:spPr>
        <p:txBody>
          <a:bodyPr>
            <a:normAutofit/>
          </a:bodyPr>
          <a:lstStyle/>
          <a:p>
            <a:pPr algn="ctr"/>
            <a:r>
              <a:rPr lang="fi-FI" sz="6000" dirty="0"/>
              <a:t>Lukuliekki-peli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2E92C09-1593-4D63-A341-08E8D394A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189" y="0"/>
            <a:ext cx="63098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618B42-1176-454C-BAD6-3B095325E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0" y="383459"/>
            <a:ext cx="5742911" cy="52159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>
              <a:cs typeface="Calibri" panose="020F0502020204030204"/>
            </a:endParaRPr>
          </a:p>
          <a:p>
            <a:r>
              <a:rPr lang="fi-FI" dirty="0">
                <a:cs typeface="Calibri" panose="020F0502020204030204"/>
              </a:rPr>
              <a:t>Kohderyhmä: 3.-4. –luokkalaiset</a:t>
            </a:r>
          </a:p>
          <a:p>
            <a:pPr lvl="1"/>
            <a:r>
              <a:rPr lang="fi-FI" dirty="0">
                <a:cs typeface="Calibri" panose="020F0502020204030204"/>
              </a:rPr>
              <a:t>Vaihtoehto Lukudiplomille</a:t>
            </a:r>
          </a:p>
          <a:p>
            <a:r>
              <a:rPr lang="fi-FI" dirty="0">
                <a:cs typeface="Calibri" panose="020F0502020204030204"/>
              </a:rPr>
              <a:t>Luokat kilpailevat toisiaan vastaan </a:t>
            </a:r>
          </a:p>
          <a:p>
            <a:r>
              <a:rPr lang="fi-FI" dirty="0">
                <a:cs typeface="Calibri" panose="020F0502020204030204"/>
              </a:rPr>
              <a:t>Käynnissä lukuvuoden (tai sovitun ajan)</a:t>
            </a:r>
          </a:p>
          <a:p>
            <a:r>
              <a:rPr lang="fi-FI" dirty="0">
                <a:cs typeface="Calibri" panose="020F0502020204030204"/>
              </a:rPr>
              <a:t>Voittajaryhmä palkitaan</a:t>
            </a:r>
          </a:p>
          <a:p>
            <a:r>
              <a:rPr lang="fi-FI" dirty="0">
                <a:cs typeface="Calibri" panose="020F0502020204030204"/>
              </a:rPr>
              <a:t>Opettajat saatava mukaan!</a:t>
            </a:r>
          </a:p>
          <a:p>
            <a:r>
              <a:rPr lang="fi-FI" dirty="0">
                <a:cs typeface="Calibri" panose="020F0502020204030204"/>
              </a:rPr>
              <a:t>Pelin sisältö muokattavissa</a:t>
            </a:r>
          </a:p>
          <a:p>
            <a:pPr marL="0" indent="0">
              <a:buNone/>
            </a:pPr>
            <a:endParaRPr lang="fi-FI" sz="1800" dirty="0">
              <a:cs typeface="Calibri" panose="020F0502020204030204"/>
            </a:endParaRPr>
          </a:p>
          <a:p>
            <a:pPr marL="0" indent="0">
              <a:buNone/>
            </a:pPr>
            <a:endParaRPr lang="fi-FI" sz="1500" dirty="0">
              <a:cs typeface="Calibri" panose="020F0502020204030204"/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1592666" y="224539"/>
            <a:ext cx="3977485" cy="923772"/>
          </a:xfrm>
        </p:spPr>
        <p:txBody>
          <a:bodyPr>
            <a:normAutofit/>
          </a:bodyPr>
          <a:lstStyle/>
          <a:p>
            <a:r>
              <a:rPr lang="fi-FI" dirty="0"/>
              <a:t>Lukuliekki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88" y="1069763"/>
            <a:ext cx="4963298" cy="539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71B9BF7-5563-4743-BC55-3734FF44E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592103"/>
            <a:ext cx="5157787" cy="823912"/>
          </a:xfrm>
        </p:spPr>
        <p:txBody>
          <a:bodyPr>
            <a:normAutofit/>
          </a:bodyPr>
          <a:lstStyle/>
          <a:p>
            <a:r>
              <a:rPr lang="fi-FI" sz="3600" dirty="0">
                <a:cs typeface="Calibri" panose="020F0502020204030204"/>
              </a:rPr>
              <a:t>Hinta:</a:t>
            </a:r>
            <a:endParaRPr lang="fi-FI" sz="3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32FA12-EC71-4A5C-BBA8-65CA82A7D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695236"/>
            <a:ext cx="5160963" cy="4494427"/>
          </a:xfrm>
        </p:spPr>
        <p:txBody>
          <a:bodyPr>
            <a:normAutofit fontScale="92500" lnSpcReduction="10000"/>
          </a:bodyPr>
          <a:lstStyle/>
          <a:p>
            <a:r>
              <a:rPr lang="fi-FI" sz="3200" dirty="0">
                <a:cs typeface="Calibri" panose="020F0502020204030204"/>
              </a:rPr>
              <a:t>Perustamiskustannukset 1800 €  (huoneiden perustaminen yms. )</a:t>
            </a:r>
          </a:p>
          <a:p>
            <a:r>
              <a:rPr lang="fi-FI" sz="3200" dirty="0">
                <a:cs typeface="Calibri" panose="020F0502020204030204"/>
              </a:rPr>
              <a:t>ylläpito 1200 € (jaetaan kimpassa kaikkien kirjastojen kesken)</a:t>
            </a:r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A3B593-1E47-40CF-BF70-18AE4C72F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718" y="592103"/>
            <a:ext cx="5183188" cy="823912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FF0000"/>
                </a:solidFill>
                <a:cs typeface="Calibri" panose="020F0502020204030204"/>
              </a:rPr>
              <a:t>Saatavilla ruotsiksi? 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E964490-F0F6-41EA-B293-FCB07A9A9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718" y="1623317"/>
            <a:ext cx="5357814" cy="4566346"/>
          </a:xfrm>
        </p:spPr>
        <p:txBody>
          <a:bodyPr>
            <a:normAutofit fontScale="92500" lnSpcReduction="10000"/>
          </a:bodyPr>
          <a:lstStyle/>
          <a:p>
            <a:r>
              <a:rPr lang="fi-FI" sz="3200" dirty="0">
                <a:cs typeface="Calibri" panose="020F0502020204030204"/>
              </a:rPr>
              <a:t>Mervi H: ”</a:t>
            </a:r>
            <a:r>
              <a:rPr lang="fi-FI" dirty="0"/>
              <a:t>Se tarkoittaa kokonaishinnan nousemista reilusti yli 20 000 euroa ja näin ollen kilpailutusta, mikäli ylipäänsä saamme tähän rahaa syksyn OPH-haussa.”</a:t>
            </a:r>
          </a:p>
          <a:p>
            <a:r>
              <a:rPr lang="fi-FI" dirty="0">
                <a:cs typeface="Calibri" panose="020F0502020204030204"/>
              </a:rPr>
              <a:t>Vaasan kirjastojen ja </a:t>
            </a:r>
            <a:r>
              <a:rPr lang="fi-FI" dirty="0" err="1">
                <a:cs typeface="Calibri" panose="020F0502020204030204"/>
              </a:rPr>
              <a:t>Fredrika</a:t>
            </a:r>
            <a:r>
              <a:rPr lang="fi-FI" dirty="0">
                <a:cs typeface="Calibri" panose="020F0502020204030204"/>
              </a:rPr>
              <a:t>-kirjastojen osallistumista selvitellään.</a:t>
            </a:r>
          </a:p>
          <a:p>
            <a:r>
              <a:rPr lang="fi-FI" dirty="0" err="1">
                <a:cs typeface="Calibri" panose="020F0502020204030204"/>
              </a:rPr>
              <a:t>Blanka</a:t>
            </a:r>
            <a:r>
              <a:rPr lang="fi-FI" dirty="0">
                <a:cs typeface="Calibri" panose="020F0502020204030204"/>
              </a:rPr>
              <a:t>: Parainen panostaa omaan </a:t>
            </a:r>
            <a:r>
              <a:rPr lang="fi-FI" dirty="0" err="1">
                <a:cs typeface="Calibri" panose="020F0502020204030204"/>
              </a:rPr>
              <a:t>Läsväskan</a:t>
            </a:r>
            <a:r>
              <a:rPr lang="fi-FI" dirty="0">
                <a:cs typeface="Calibri" panose="020F0502020204030204"/>
              </a:rPr>
              <a:t>-peliin, Kemiönsaari mahdollisesti kiinnostunut, jos kaksikielinen.  </a:t>
            </a:r>
          </a:p>
          <a:p>
            <a:endParaRPr lang="fi-FI" dirty="0"/>
          </a:p>
        </p:txBody>
      </p:sp>
      <p:pic>
        <p:nvPicPr>
          <p:cNvPr id="12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96F660C-E8D1-42DA-9C18-D65B06ADD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2" y="4572000"/>
            <a:ext cx="5999205" cy="150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2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A0A80D0-C7F1-4613-B75A-1E055625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21" y="170228"/>
            <a:ext cx="5537925" cy="430107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Varsojen pohdintoja</a:t>
            </a: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44129" y="2820533"/>
            <a:ext cx="4978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15" y="939522"/>
            <a:ext cx="2381250" cy="2847975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31514" y="770562"/>
            <a:ext cx="793164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i-FI" dirty="0"/>
          </a:p>
          <a:p>
            <a:pPr marL="285750" lvl="0" indent="-285750">
              <a:buFontTx/>
              <a:buChar char="-"/>
            </a:pPr>
            <a:r>
              <a:rPr lang="fi-FI" sz="2200" dirty="0"/>
              <a:t>Toivottavasti pelistä saa oman kunnan ”tulokset” näkyviin.</a:t>
            </a:r>
          </a:p>
          <a:p>
            <a:pPr marL="285750" lvl="0" indent="-285750">
              <a:buFontTx/>
              <a:buChar char="-"/>
            </a:pPr>
            <a:r>
              <a:rPr lang="fi-FI" sz="2200" dirty="0"/>
              <a:t>Kirjastot voivat itse miettiä, miten peli yhdistyy jo olemassa olevaan lukudiplomiin tai vastaavaan. </a:t>
            </a:r>
          </a:p>
          <a:p>
            <a:pPr marL="285750" lvl="0" indent="-285750">
              <a:buFontTx/>
              <a:buChar char="-"/>
            </a:pPr>
            <a:r>
              <a:rPr lang="fi-FI" sz="2200" dirty="0"/>
              <a:t>Peli palvelee yhdenvertaisuutta, koska sen voivat ottaa käyttöön nekin kunnat, jotka eivät kuitenkaan tarjoa säännöllisesti kirjavinkkauksia tälle ikäryhmälle. </a:t>
            </a:r>
          </a:p>
          <a:p>
            <a:pPr marL="285750" lvl="0" indent="-285750">
              <a:buFontTx/>
              <a:buChar char="-"/>
            </a:pPr>
            <a:r>
              <a:rPr lang="fi-FI" sz="2200" dirty="0"/>
              <a:t>Kirjastojen on sitouduttava hankkimaan pelissä suositeltavia kirjoja.</a:t>
            </a:r>
          </a:p>
          <a:p>
            <a:pPr marL="285750" lvl="0" indent="-285750">
              <a:buFontTx/>
              <a:buChar char="-"/>
            </a:pPr>
            <a:r>
              <a:rPr lang="fi-FI" sz="2200" dirty="0"/>
              <a:t>Perustamista varten tarvitaan työryhmä, joka laatii lukuvinkit, kimppojen kokoelmat huomioiden.</a:t>
            </a:r>
          </a:p>
          <a:p>
            <a:pPr marL="285750" lvl="0" indent="-285750">
              <a:buFontTx/>
              <a:buChar char="-"/>
            </a:pPr>
            <a:r>
              <a:rPr lang="fi-FI" sz="2200" dirty="0"/>
              <a:t>Työryhmäläiset tarvitsevat työaikaa.</a:t>
            </a:r>
          </a:p>
          <a:p>
            <a:pPr marL="285750" lvl="0" indent="-285750">
              <a:buFontTx/>
              <a:buChar char="-"/>
            </a:pPr>
            <a:r>
              <a:rPr lang="fi-FI" sz="2200" b="1" dirty="0"/>
              <a:t>Satakirjastojen Varsat</a:t>
            </a:r>
            <a:r>
              <a:rPr lang="fi-FI" sz="2200" dirty="0"/>
              <a:t> esittävät Sata-</a:t>
            </a:r>
            <a:r>
              <a:rPr lang="fi-FI" sz="2200" dirty="0" err="1"/>
              <a:t>jorylle</a:t>
            </a:r>
            <a:r>
              <a:rPr lang="fi-FI" sz="2200" dirty="0"/>
              <a:t>, että peli otetaan heillä käyttöön.</a:t>
            </a:r>
          </a:p>
          <a:p>
            <a:pPr marL="285750" lvl="0" indent="-285750">
              <a:buFontTx/>
              <a:buChar char="-"/>
            </a:pPr>
            <a:r>
              <a:rPr lang="fi-FI" sz="2200" b="1" dirty="0"/>
              <a:t>Loisto-kirjastot </a:t>
            </a:r>
            <a:r>
              <a:rPr lang="fi-FI" sz="2200" dirty="0"/>
              <a:t>ovat kiinnostuneita pelistä, yhteistyössä Vaski-kirjastojen kanssa.</a:t>
            </a:r>
          </a:p>
          <a:p>
            <a:pPr marL="285750" lvl="0" indent="-285750">
              <a:buFontTx/>
              <a:buChar char="-"/>
            </a:pPr>
            <a:r>
              <a:rPr lang="fi-FI" sz="2200" b="1" dirty="0"/>
              <a:t>Somero </a:t>
            </a:r>
            <a:r>
              <a:rPr lang="fi-FI" sz="2200" dirty="0"/>
              <a:t>samoin, yhteistyössä Vaskien kanssa. </a:t>
            </a:r>
          </a:p>
          <a:p>
            <a:r>
              <a:rPr lang="fi-FI" dirty="0"/>
              <a:t> </a:t>
            </a:r>
            <a:r>
              <a:rPr lang="fi-FI" b="1" dirty="0"/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10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2" ma:contentTypeDescription="Luo uusi asiakirja." ma:contentTypeScope="" ma:versionID="f2d5ad2424decd0dfe0070ebd5bd8540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d89af97826607fe977e46cfb6905100c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6EB49-2C15-4F7A-BA27-4E9DA5F2E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0036F6-D730-4F1C-87E3-4B7A413879E1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4a88f5c8-b6f6-434c-a1fc-b31be11cc9aa"/>
    <ds:schemaRef ds:uri="d54335ee-452e-4385-9b9c-270f8dade7f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B6A393-2535-4089-8822-CF2EC2116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335ee-452e-4385-9b9c-270f8dade7fd"/>
    <ds:schemaRef ds:uri="4a88f5c8-b6f6-434c-a1fc-b31be11cc9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206</Words>
  <Application>Microsoft Office PowerPoint</Application>
  <PresentationFormat>Laajakuva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Lukuliekki-peli</vt:lpstr>
      <vt:lpstr>Lukuliekki</vt:lpstr>
      <vt:lpstr>PowerPoint-esitys</vt:lpstr>
      <vt:lpstr> Varsojen pohdintoja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AKEn uudet ideat ja kuulumiset</dc:title>
  <dc:creator>Tyysteri Laura</dc:creator>
  <cp:lastModifiedBy>Hyyppä Nina</cp:lastModifiedBy>
  <cp:revision>20</cp:revision>
  <dcterms:created xsi:type="dcterms:W3CDTF">2021-03-22T13:46:18Z</dcterms:created>
  <dcterms:modified xsi:type="dcterms:W3CDTF">2021-05-25T12:51:02Z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</Properties>
</file>