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6" r:id="rId6"/>
    <p:sldId id="260" r:id="rId7"/>
    <p:sldId id="263" r:id="rId8"/>
    <p:sldId id="261" r:id="rId9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F591ACB-A19C-4D3B-94ED-55848C68FC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A266872A-2F61-4CDB-9522-D9CBA98928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5C54C01-E997-4B79-A162-EE8A561D1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2EBB-5898-4876-9055-75AD4C80E3FA}" type="datetimeFigureOut">
              <a:rPr lang="fi-FI" smtClean="0"/>
              <a:t>22.11.2021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A77571E-21D3-432E-9E5D-564632E71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0A3E961-59D5-4234-A46A-CBA15048E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ED85-1453-4D6A-84EE-0096755029A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44714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2B469A7-5632-4FA5-8A4D-C26B6CAC9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AE710385-1561-4020-90AA-2216757D6E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5F5C012-4CC9-4C7E-9202-D4A6F2DE3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2EBB-5898-4876-9055-75AD4C80E3FA}" type="datetimeFigureOut">
              <a:rPr lang="fi-FI" smtClean="0"/>
              <a:t>22.11.2021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7B293EB-67FA-4E8D-989C-A1F66CC31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6120EB9-D779-4E3B-BD0A-B14CE1A7C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ED85-1453-4D6A-84EE-0096755029A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48712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1EBD6EDF-FC18-4889-9BEB-E94403E3CC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21962245-0521-4A03-A617-EC04882596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A749AB9-9E7E-419B-9180-CB541E128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2EBB-5898-4876-9055-75AD4C80E3FA}" type="datetimeFigureOut">
              <a:rPr lang="fi-FI" smtClean="0"/>
              <a:t>22.11.2021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227EF4C-7CCA-4C03-8834-6AD294FC7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D2E1C61-BFC1-4FD9-8349-DBFB17660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ED85-1453-4D6A-84EE-0096755029A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74063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210FE8-D2B7-4B12-9C4E-2DBB03F49B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7A8B1A1-485F-4D3A-9B99-5BAADC9028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7E39654-1C12-4D28-8E72-D1499937C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2EBB-5898-4876-9055-75AD4C80E3FA}" type="datetimeFigureOut">
              <a:rPr lang="fi-FI" smtClean="0"/>
              <a:t>22.11.2021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A196274-3818-4B66-A3A0-A13EAB7F3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8CF4F2E-AF61-4E50-83B5-153D74555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ED85-1453-4D6A-84EE-0096755029A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13964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050E0C8-0884-4591-A0F3-7FFCCF4D1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8C11158-175C-4C94-98A0-D713B24A50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36011A5-89AF-4E0F-8EF0-B9D030748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2EBB-5898-4876-9055-75AD4C80E3FA}" type="datetimeFigureOut">
              <a:rPr lang="fi-FI" smtClean="0"/>
              <a:t>22.11.2021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AC9BF52-3E98-4DA7-886E-D2E984A32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02D49A8-3641-4A3E-84D0-ADCF65E69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ED85-1453-4D6A-84EE-0096755029A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21833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7FBFFBC-92C0-4B9E-A05C-87E0E196B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1385814-0CBC-4269-AB7A-2C9EF48471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B90D3674-7036-49C6-89F2-D484C7B5E1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E424FB0A-AC8C-4763-8867-8911E1E1F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2EBB-5898-4876-9055-75AD4C80E3FA}" type="datetimeFigureOut">
              <a:rPr lang="fi-FI" smtClean="0"/>
              <a:t>22.11.2021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FEB24D3-73A6-4F3A-99DF-B747E2B47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142F233A-BD08-41BC-A2EF-6C929C84D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ED85-1453-4D6A-84EE-0096755029A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42503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AB23F45-8C58-4321-AA91-A187DA9BF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9CCDB42-7395-40B1-A6F5-619800664A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5A49658A-3724-4090-B6C0-E4165F6C3E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5800EFEA-EDCF-4536-A1AD-AF367B5F1D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128C7497-57F6-4B8D-AE31-5D5D73831C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D27883A8-3438-4688-970B-9F573010F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2EBB-5898-4876-9055-75AD4C80E3FA}" type="datetimeFigureOut">
              <a:rPr lang="fi-FI" smtClean="0"/>
              <a:t>22.11.2021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3E2C3F9A-F550-40DD-89E8-1751D041A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421C06C8-0702-45B5-A0AC-7EF099C9F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ED85-1453-4D6A-84EE-0096755029A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14140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05D3424-99C2-45CC-8832-B32B79FF0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D0119837-00AD-4490-AEA9-713A63ACA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2EBB-5898-4876-9055-75AD4C80E3FA}" type="datetimeFigureOut">
              <a:rPr lang="fi-FI" smtClean="0"/>
              <a:t>22.11.2021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26DE3AB9-97AE-440D-8C3A-808E66BB0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6451B3DC-9EC0-4E10-ACBB-3781EBBFB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ED85-1453-4D6A-84EE-0096755029A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26359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891B380A-A636-49D4-BBDC-1F08C76F3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2EBB-5898-4876-9055-75AD4C80E3FA}" type="datetimeFigureOut">
              <a:rPr lang="fi-FI" smtClean="0"/>
              <a:t>22.11.2021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B7A21067-F996-4B11-951D-737F2437D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CF2FBC76-5EC5-453E-8830-ACF703425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ED85-1453-4D6A-84EE-0096755029A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58142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BF2DF62-80C5-4C3F-8986-3F267670AF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195A045-55E2-43A4-8E32-476FE936DB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0C398CB7-A357-4BBD-95B8-BF6549E5D8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72F88405-3EE8-4358-838E-3D57F5E6B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2EBB-5898-4876-9055-75AD4C80E3FA}" type="datetimeFigureOut">
              <a:rPr lang="fi-FI" smtClean="0"/>
              <a:t>22.11.2021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14605628-DFFC-4F46-89DA-5F939515B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3BE45FE-792D-4364-B315-602CFA7FE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ED85-1453-4D6A-84EE-0096755029A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04365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BA91C6B-F731-4EB7-8324-3B080F2DA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FC6FC395-8C55-458D-BBA5-F8CCD5C0C0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F7044070-3BC3-47FC-9EC1-6670F9B08A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40505556-C943-4C8A-8743-F299B68F1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2EBB-5898-4876-9055-75AD4C80E3FA}" type="datetimeFigureOut">
              <a:rPr lang="fi-FI" smtClean="0"/>
              <a:t>22.11.2021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F60DCE97-545B-44C0-99EF-F5A39FE83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B89D5F4-552B-4157-9AE9-D6D95A228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ED85-1453-4D6A-84EE-0096755029A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01458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9CB19CDA-1FB3-4C3E-A57B-580780BDF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A4D2D51-F9F3-4E7A-8349-5A5D41D0E6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67181CB-B76E-4DD6-80BE-9370CF491D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B2EBB-5898-4876-9055-75AD4C80E3FA}" type="datetimeFigureOut">
              <a:rPr lang="fi-FI" smtClean="0"/>
              <a:t>22.11.2021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B74B423-F3D2-4257-8E3F-A45693F2F8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66BCFEF-382C-4118-9169-6DD43FC5D3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AED85-1453-4D6A-84EE-0096755029A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66202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D980C39-7460-456A-AEDC-3DB3415115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9675" y="144106"/>
            <a:ext cx="9144000" cy="1770419"/>
          </a:xfrm>
        </p:spPr>
        <p:txBody>
          <a:bodyPr/>
          <a:lstStyle/>
          <a:p>
            <a:r>
              <a:rPr lang="fi-FI" dirty="0" err="1"/>
              <a:t>Koha</a:t>
            </a:r>
            <a:r>
              <a:rPr lang="fi-FI" dirty="0"/>
              <a:t>-lainauspalvelutyöryhmä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BDE0BC5-DB1C-4803-97A4-82CAFCA336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286000"/>
            <a:ext cx="9144000" cy="4181475"/>
          </a:xfrm>
        </p:spPr>
        <p:txBody>
          <a:bodyPr>
            <a:normAutofit/>
          </a:bodyPr>
          <a:lstStyle/>
          <a:p>
            <a:r>
              <a:rPr lang="fi-FI" dirty="0"/>
              <a:t>Tuula Orne, vetäjä (Turku)</a:t>
            </a:r>
          </a:p>
          <a:p>
            <a:r>
              <a:rPr lang="fi-FI" dirty="0"/>
              <a:t>Jaana Alanen (Laitila + Pyhäranta, Vehmaa ja Uusikaupunki) </a:t>
            </a:r>
            <a:br>
              <a:rPr lang="fi-FI" dirty="0"/>
            </a:br>
            <a:r>
              <a:rPr lang="fi-FI" dirty="0"/>
              <a:t>Jaakko Lind (Salo)</a:t>
            </a:r>
            <a:br>
              <a:rPr lang="fi-FI" dirty="0"/>
            </a:br>
            <a:r>
              <a:rPr lang="fi-FI" dirty="0"/>
              <a:t>Merja Lintula (Naantali)</a:t>
            </a:r>
            <a:br>
              <a:rPr lang="fi-FI" dirty="0"/>
            </a:br>
            <a:r>
              <a:rPr lang="fi-FI" dirty="0"/>
              <a:t>Satu Loijas (Kaarina)</a:t>
            </a:r>
            <a:br>
              <a:rPr lang="fi-FI" dirty="0"/>
            </a:br>
            <a:r>
              <a:rPr lang="fi-FI" dirty="0"/>
              <a:t>Suvi Luukkonen (Rusko)</a:t>
            </a:r>
            <a:br>
              <a:rPr lang="fi-FI" dirty="0"/>
            </a:br>
            <a:r>
              <a:rPr lang="fi-FI" dirty="0"/>
              <a:t>Hannele Lyts (Raisio)</a:t>
            </a:r>
            <a:br>
              <a:rPr lang="fi-FI" dirty="0"/>
            </a:br>
            <a:r>
              <a:rPr lang="fi-FI" dirty="0"/>
              <a:t>Kari Pohjola (Turku)</a:t>
            </a:r>
            <a:br>
              <a:rPr lang="fi-FI" dirty="0"/>
            </a:br>
            <a:r>
              <a:rPr lang="fi-FI" dirty="0"/>
              <a:t>Sari Runonen (Kaarina)</a:t>
            </a:r>
            <a:br>
              <a:rPr lang="fi-FI" dirty="0"/>
            </a:br>
            <a:r>
              <a:rPr lang="fi-FI" dirty="0"/>
              <a:t>Taija Lehtinen (Lieto)</a:t>
            </a:r>
          </a:p>
          <a:p>
            <a:endParaRPr lang="fi-FI" dirty="0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A8183C97-D117-48D3-8766-71C1570C98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059" y="3688008"/>
            <a:ext cx="3032942" cy="2649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9931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/>
          <p:cNvSpPr txBox="1"/>
          <p:nvPr/>
        </p:nvSpPr>
        <p:spPr>
          <a:xfrm>
            <a:off x="723128" y="381401"/>
            <a:ext cx="958423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4400" dirty="0"/>
              <a:t>Lainauspalveluryhmässä on tarkoitus käydä läpi Kohaan siirtymisessä ilmenneitä muutostarpeita ja ohjeistusta järjestelmän käyttöön.</a:t>
            </a:r>
            <a:endParaRPr lang="fi-FI" sz="3000" b="1" dirty="0"/>
          </a:p>
          <a:p>
            <a:endParaRPr lang="fi-FI" sz="2400" b="1" dirty="0">
              <a:solidFill>
                <a:srgbClr val="C00000"/>
              </a:solidFill>
            </a:endParaRP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0B8FB898-BECF-41BE-8BF5-68634F3A81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45165" y="3551500"/>
            <a:ext cx="3032942" cy="2649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208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21776AA-B140-4181-AD3D-FC08BC53887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828800" y="1171575"/>
            <a:ext cx="10203643" cy="5419725"/>
          </a:xfrm>
        </p:spPr>
        <p:txBody>
          <a:bodyPr>
            <a:normAutofit/>
          </a:bodyPr>
          <a:lstStyle/>
          <a:p>
            <a:pPr marL="285750" indent="-285750"/>
            <a:endParaRPr lang="fi-FI" sz="2000" dirty="0"/>
          </a:p>
          <a:p>
            <a:pPr marL="285750" indent="-285750"/>
            <a:endParaRPr lang="fi-FI" sz="2000" dirty="0"/>
          </a:p>
          <a:p>
            <a:pPr marL="0" indent="0">
              <a:buNone/>
            </a:pPr>
            <a:r>
              <a:rPr lang="fi-FI" sz="2200" dirty="0">
                <a:solidFill>
                  <a:srgbClr val="0070C0"/>
                </a:solidFill>
              </a:rPr>
              <a:t>Lainauspalveluryhmällä on ollut kolme kokousta ennen </a:t>
            </a:r>
            <a:r>
              <a:rPr lang="fi-FI" sz="2200" dirty="0" err="1">
                <a:solidFill>
                  <a:srgbClr val="0070C0"/>
                </a:solidFill>
              </a:rPr>
              <a:t>Kohaan</a:t>
            </a:r>
            <a:r>
              <a:rPr lang="fi-FI" sz="2200" dirty="0">
                <a:solidFill>
                  <a:srgbClr val="0070C0"/>
                </a:solidFill>
              </a:rPr>
              <a:t> siirtymistä ja yksi kokous </a:t>
            </a:r>
            <a:r>
              <a:rPr lang="fi-FI" sz="2200" dirty="0" err="1">
                <a:solidFill>
                  <a:srgbClr val="0070C0"/>
                </a:solidFill>
              </a:rPr>
              <a:t>Kohaan</a:t>
            </a:r>
            <a:r>
              <a:rPr lang="fi-FI" sz="2200" dirty="0">
                <a:solidFill>
                  <a:srgbClr val="0070C0"/>
                </a:solidFill>
              </a:rPr>
              <a:t> siirtymisen jälkeen.</a:t>
            </a:r>
          </a:p>
          <a:p>
            <a:pPr marL="0" indent="0">
              <a:buNone/>
            </a:pPr>
            <a:r>
              <a:rPr lang="fi-FI" sz="2200" dirty="0">
                <a:solidFill>
                  <a:srgbClr val="0070C0"/>
                </a:solidFill>
              </a:rPr>
              <a:t>Kokouksissa on käsitelty </a:t>
            </a:r>
            <a:r>
              <a:rPr lang="fi-FI" sz="2200" dirty="0" err="1">
                <a:solidFill>
                  <a:srgbClr val="0070C0"/>
                </a:solidFill>
              </a:rPr>
              <a:t>Koha</a:t>
            </a:r>
            <a:r>
              <a:rPr lang="fi-FI" sz="2200" dirty="0">
                <a:solidFill>
                  <a:srgbClr val="0070C0"/>
                </a:solidFill>
              </a:rPr>
              <a:t>-projektiryhmän antamia aiheita ja annettu lainauspalveluryhmän ehdotukset. Käsiteltäviä asioita on ollut mm. Kohan varaustunnisteet, lapsen tunnusluvun antaminen, yhteisökortti, yhteinen käytäntö </a:t>
            </a:r>
            <a:r>
              <a:rPr lang="fi-FI" sz="2200" dirty="0">
                <a:solidFill>
                  <a:schemeClr val="accent1"/>
                </a:solidFill>
              </a:rPr>
              <a:t>toisen </a:t>
            </a:r>
            <a:r>
              <a:rPr lang="fi-FI" sz="2200" dirty="0">
                <a:solidFill>
                  <a:srgbClr val="0070C0"/>
                </a:solidFill>
              </a:rPr>
              <a:t>kunnan niteen korvauksesta ja poistosta sekä verkkokirjaston muutospyynnöt.</a:t>
            </a:r>
          </a:p>
          <a:p>
            <a:pPr marL="0" indent="0">
              <a:buNone/>
            </a:pPr>
            <a:r>
              <a:rPr lang="fi-FI" sz="2200" dirty="0">
                <a:solidFill>
                  <a:srgbClr val="0070C0"/>
                </a:solidFill>
              </a:rPr>
              <a:t>Parissa kokouksessa käsiteltiin Kohan aiheuttamia muutoksia käyttösääntöihin.</a:t>
            </a:r>
          </a:p>
          <a:p>
            <a:pPr marL="0" indent="0">
              <a:buNone/>
            </a:pPr>
            <a:r>
              <a:rPr lang="fi-FI" sz="2200" dirty="0">
                <a:solidFill>
                  <a:srgbClr val="0070C0"/>
                </a:solidFill>
              </a:rPr>
              <a:t>Kohan siirtymisen jälkeisessä kokouksessa puhuttiin Koha-tunnelmista ja -ongelmista sekä tutustuttiin Oulun hyllyvarausraporttikäytäntöihin.</a:t>
            </a:r>
          </a:p>
          <a:p>
            <a:pPr marL="0" indent="0">
              <a:buNone/>
            </a:pPr>
            <a:r>
              <a:rPr lang="fi-FI" sz="2200" dirty="0">
                <a:solidFill>
                  <a:srgbClr val="0070C0"/>
                </a:solidFill>
              </a:rPr>
              <a:t>Viimeksi käytiin läpi sähköpostilla lainauspalveluryhmän mielipidettä ehdotukseen Jokeri-aineiston käsittelystä.</a:t>
            </a:r>
          </a:p>
          <a:p>
            <a:pPr marL="0" indent="0">
              <a:buNone/>
            </a:pPr>
            <a:endParaRPr lang="fi-FI" sz="2200" dirty="0">
              <a:solidFill>
                <a:srgbClr val="0070C0"/>
              </a:solidFill>
            </a:endParaRPr>
          </a:p>
          <a:p>
            <a:endParaRPr lang="fi-FI" dirty="0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F5D066DA-C0DD-43D5-B2B5-573B75A7EF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912776" cy="167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1110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373DE7B-EC73-4BBD-A02B-E357E325A0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2851" y="2247900"/>
            <a:ext cx="9024257" cy="4200526"/>
          </a:xfrm>
        </p:spPr>
        <p:txBody>
          <a:bodyPr/>
          <a:lstStyle/>
          <a:p>
            <a:pPr marL="0" indent="0">
              <a:buNone/>
            </a:pPr>
            <a:endParaRPr lang="fi-FI" sz="1500" dirty="0"/>
          </a:p>
          <a:p>
            <a:pPr marL="0" indent="0">
              <a:buNone/>
            </a:pPr>
            <a:r>
              <a:rPr lang="fi-FI" sz="1800" dirty="0"/>
              <a:t>Lainauspalveluryhmä kokoontuu tarvittaessa ja tärkeimmät käsiteltävät asiat ovat:</a:t>
            </a:r>
          </a:p>
          <a:p>
            <a:pPr marL="0" indent="0">
              <a:buNone/>
            </a:pPr>
            <a:endParaRPr lang="fi-FI" sz="1800" dirty="0"/>
          </a:p>
          <a:p>
            <a:pPr marL="0" indent="0">
              <a:buNone/>
            </a:pPr>
            <a:r>
              <a:rPr lang="fi-FI" sz="1800" dirty="0"/>
              <a:t>           Laskutus (toivottavasti saadaan käyttöön vielä tämän vuoden puolella.)</a:t>
            </a:r>
          </a:p>
          <a:p>
            <a:pPr marL="0" indent="0">
              <a:buNone/>
            </a:pPr>
            <a:endParaRPr lang="fi-FI" sz="1800" dirty="0"/>
          </a:p>
          <a:p>
            <a:pPr marL="0" indent="0">
              <a:buNone/>
            </a:pPr>
            <a:r>
              <a:rPr lang="fi-FI" sz="1800" dirty="0"/>
              <a:t>           Valmistaudutaan versiovaihdoksen aiheuttamiin muutoksiin lainauspalvelussa.</a:t>
            </a:r>
          </a:p>
        </p:txBody>
      </p:sp>
      <p:sp>
        <p:nvSpPr>
          <p:cNvPr id="4" name="Suorakulmio 3">
            <a:extLst>
              <a:ext uri="{FF2B5EF4-FFF2-40B4-BE49-F238E27FC236}">
                <a16:creationId xmlns:a16="http://schemas.microsoft.com/office/drawing/2014/main" id="{DF245E3A-FC13-4900-B3D1-25664984F760}"/>
              </a:ext>
            </a:extLst>
          </p:cNvPr>
          <p:cNvSpPr/>
          <p:nvPr/>
        </p:nvSpPr>
        <p:spPr>
          <a:xfrm>
            <a:off x="1176132" y="1232494"/>
            <a:ext cx="536659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sz="3600" dirty="0"/>
              <a:t>Vuoden 2022 suunnitelmat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163091BA-2741-4BB3-AD61-CCEBB1C2B1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8400" y="137659"/>
            <a:ext cx="1912776" cy="167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9340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tku_Description xmlns="801a4ecc-5c06-4555-9dd1-0bf5b16740cf" xsi:nil="true"/>
    <dotku_Publicity xmlns="801a4ecc-5c06-4555-9dd1-0bf5b16740cf">Julkinen</dotku_Publicity>
    <Aihe xmlns="e3c15447-02df-427e-b10d-bcbbd077e98d">Johtoryhmä</Aihe>
    <dotku_ContainsPersonalData xmlns="801a4ecc-5c06-4555-9dd1-0bf5b16740cf" xsi:nil="true"/>
    <dotku_MeetingMaterialType xmlns="801a4ecc-5c06-4555-9dd1-0bf5b16740cf">Liite</dotku_MeetingMaterialType>
    <dotku_MeetingMaterialYear xmlns="801a4ecc-5c06-4555-9dd1-0bf5b16740cf">2020</dotku_MeetingMaterialYear>
    <dotku_MeetingMaterialDate xmlns="801a4ecc-5c06-4555-9dd1-0bf5b16740cf">2020-11-16T22:00:00+00:00</dotku_MeetingMaterialDate>
    <IconOverlay xmlns="http://schemas.microsoft.com/sharepoint/v4" xsi:nil="true"/>
  </documentManagement>
</p:properties>
</file>

<file path=customXml/item2.xml><?xml version="1.0" encoding="utf-8"?>
<?mso-contentType ?>
<SharedContentType xmlns="Microsoft.SharePoint.Taxonomy.ContentTypeSync" SourceId="e907a47a-bef0-4de7-8dab-7bc0f3e3b801" ContentTypeId="0x010100C0195A1B6C5C44E9A6AB38BF336295CE" PreviousValue="false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Kokousaineisto" ma:contentTypeID="0x010100C0195A1B6C5C44E9A6AB38BF336295CE00159AAEFA992F51479BDEF933133913AC" ma:contentTypeVersion="29" ma:contentTypeDescription="Luo uusi asiakirja." ma:contentTypeScope="" ma:versionID="0a539b891f4ded16ba557c37b97d37ce">
  <xsd:schema xmlns:xsd="http://www.w3.org/2001/XMLSchema" xmlns:xs="http://www.w3.org/2001/XMLSchema" xmlns:p="http://schemas.microsoft.com/office/2006/metadata/properties" xmlns:ns2="801a4ecc-5c06-4555-9dd1-0bf5b16740cf" xmlns:ns3="http://schemas.microsoft.com/sharepoint/v4" xmlns:ns4="e3c15447-02df-427e-b10d-bcbbd077e98d" targetNamespace="http://schemas.microsoft.com/office/2006/metadata/properties" ma:root="true" ma:fieldsID="dac69465a4a305c6b6ff04409f3130af" ns2:_="" ns3:_="" ns4:_="">
    <xsd:import namespace="801a4ecc-5c06-4555-9dd1-0bf5b16740cf"/>
    <xsd:import namespace="http://schemas.microsoft.com/sharepoint/v4"/>
    <xsd:import namespace="e3c15447-02df-427e-b10d-bcbbd077e98d"/>
    <xsd:element name="properties">
      <xsd:complexType>
        <xsd:sequence>
          <xsd:element name="documentManagement">
            <xsd:complexType>
              <xsd:all>
                <xsd:element ref="ns2:dotku_ContainsPersonalData" minOccurs="0"/>
                <xsd:element ref="ns2:dotku_Publicity"/>
                <xsd:element ref="ns2:dotku_Description" minOccurs="0"/>
                <xsd:element ref="ns2:dotku_MeetingMaterialYear" minOccurs="0"/>
                <xsd:element ref="ns2:dotku_MeetingMaterialDate"/>
                <xsd:element ref="ns2:dotku_MeetingMaterialType"/>
                <xsd:element ref="ns3:IconOverlay" minOccurs="0"/>
                <xsd:element ref="ns4:Aihe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1a4ecc-5c06-4555-9dd1-0bf5b16740cf" elementFormDefault="qualified">
    <xsd:import namespace="http://schemas.microsoft.com/office/2006/documentManagement/types"/>
    <xsd:import namespace="http://schemas.microsoft.com/office/infopath/2007/PartnerControls"/>
    <xsd:element name="dotku_ContainsPersonalData" ma:index="2" nillable="true" ma:displayName="Sisältää henkilötietoja" ma:default="" ma:description="Henkilötietolaki 3 § 1 mom" ma:format="Dropdown" ma:internalName="dotku_ContainsPersonalData">
      <xsd:simpleType>
        <xsd:restriction base="dms:Choice">
          <xsd:enumeration value="Ei sisällä henkilötietoja"/>
          <xsd:enumeration value="Sisältää henkilötietoja"/>
          <xsd:enumeration value="Sisältää arkaluonteisia henkilötietoja"/>
        </xsd:restriction>
      </xsd:simpleType>
    </xsd:element>
    <xsd:element name="dotku_Publicity" ma:index="3" ma:displayName="Julkisuus" ma:default="Julkinen" ma:format="Dropdown" ma:internalName="dotku_Publicity">
      <xsd:simpleType>
        <xsd:restriction base="dms:Choice">
          <xsd:enumeration value="Julkinen"/>
          <xsd:enumeration value="Salassa pidettävä"/>
        </xsd:restriction>
      </xsd:simpleType>
    </xsd:element>
    <xsd:element name="dotku_Description" ma:index="4" nillable="true" ma:displayName="Kuvaus" ma:internalName="dotku_Description">
      <xsd:simpleType>
        <xsd:restriction base="dms:Note">
          <xsd:maxLength value="255"/>
        </xsd:restriction>
      </xsd:simpleType>
    </xsd:element>
    <xsd:element name="dotku_MeetingMaterialYear" ma:index="5" nillable="true" ma:displayName="Vuosi" ma:internalName="dotku_MeetingMaterialYear" ma:readOnly="false">
      <xsd:simpleType>
        <xsd:restriction base="dms:Number"/>
      </xsd:simpleType>
    </xsd:element>
    <xsd:element name="dotku_MeetingMaterialDate" ma:index="6" ma:displayName="Päätös-/kokouspvm" ma:format="DateOnly" ma:internalName="dotku_MeetingMaterialDate">
      <xsd:simpleType>
        <xsd:restriction base="dms:DateTime"/>
      </xsd:simpleType>
    </xsd:element>
    <xsd:element name="dotku_MeetingMaterialType" ma:index="7" ma:displayName="Kokousaineiston tyyppi" ma:format="Dropdown" ma:internalName="dotku_MeetingMaterialType" ma:readOnly="false">
      <xsd:simpleType>
        <xsd:restriction base="dms:Choice">
          <xsd:enumeration value="Asia-/esityslista"/>
          <xsd:enumeration value="Liite"/>
          <xsd:enumeration value="Muistio"/>
          <xsd:enumeration value="Oheismateriaali"/>
          <xsd:enumeration value="Oikaisuvaatimus"/>
          <xsd:enumeration value="Päätös"/>
          <xsd:enumeration value="Päätösehdotus"/>
          <xsd:enumeration value="Päätösesitys"/>
          <xsd:enumeration value="Päätöspöytäkirja"/>
          <xsd:enumeration value="Pöytäkirja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4" nillable="true" ma:displayName="IconOverlay" ma:hidden="true" ma:internalName="IconOverlay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c15447-02df-427e-b10d-bcbbd077e98d" elementFormDefault="qualified">
    <xsd:import namespace="http://schemas.microsoft.com/office/2006/documentManagement/types"/>
    <xsd:import namespace="http://schemas.microsoft.com/office/infopath/2007/PartnerControls"/>
    <xsd:element name="Aihe" ma:index="15" ma:displayName="Aihe" ma:format="Dropdown" ma:internalName="Aihe" ma:readOnly="false">
      <xsd:simpleType>
        <xsd:restriction base="dms:Choice">
          <xsd:enumeration value="Johtoryhmä"/>
          <xsd:enumeration value="Työryhmät"/>
          <xsd:enumeration value="Työvaliokunta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0" ma:displayName="Sisältölaji"/>
        <xsd:element ref="dc:title" minOccurs="0" maxOccurs="1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6194035-1C22-4B76-A28D-2ED3818FE24C}">
  <ds:schemaRefs>
    <ds:schemaRef ds:uri="b1f59c2a-9d6e-424c-af6d-953b71280567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  <ds:schemaRef ds:uri="http://purl.org/dc/terms/"/>
    <ds:schemaRef ds:uri="801a4ecc-5c06-4555-9dd1-0bf5b16740cf"/>
    <ds:schemaRef ds:uri="e3c15447-02df-427e-b10d-bcbbd077e98d"/>
    <ds:schemaRef ds:uri="http://schemas.microsoft.com/sharepoint/v4"/>
  </ds:schemaRefs>
</ds:datastoreItem>
</file>

<file path=customXml/itemProps2.xml><?xml version="1.0" encoding="utf-8"?>
<ds:datastoreItem xmlns:ds="http://schemas.openxmlformats.org/officeDocument/2006/customXml" ds:itemID="{ADD3B495-3CF7-4BBF-8614-047E9AB34C83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784B6BF8-B9A8-498B-86F2-AF8AE338242F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9424F3B8-B0D4-48BA-B683-31B92FA1D09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1a4ecc-5c06-4555-9dd1-0bf5b16740cf"/>
    <ds:schemaRef ds:uri="http://schemas.microsoft.com/sharepoint/v4"/>
    <ds:schemaRef ds:uri="e3c15447-02df-427e-b10d-bcbbd077e98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196</Words>
  <Application>Microsoft Office PowerPoint</Application>
  <PresentationFormat>Laajakuva</PresentationFormat>
  <Paragraphs>18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Office-teema</vt:lpstr>
      <vt:lpstr>Koha-lainauspalvelutyöryhmä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Hypén Kaisa</dc:creator>
  <cp:lastModifiedBy>Hyyppä Nina</cp:lastModifiedBy>
  <cp:revision>26</cp:revision>
  <dcterms:created xsi:type="dcterms:W3CDTF">2020-10-28T12:43:34Z</dcterms:created>
  <dcterms:modified xsi:type="dcterms:W3CDTF">2021-11-22T12:30:10Z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0x010100C0195A1B6C5C44E9A6AB38BF336295CE00159AAEFA992F51479BDEF933133913AC</vt:lpwstr>
  </property>
</Properties>
</file>