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8EE965-9F36-4424-A287-729E9B8FABD0}" v="65" dt="2021-11-16T07:17:45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591ACB-A19C-4D3B-94ED-55848C68F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66872A-2F61-4CDB-9522-D9CBA9892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C54C01-E997-4B79-A162-EE8A561D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A77571E-21D3-432E-9E5D-564632E71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A3E961-59D5-4234-A46A-CBA15048E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4714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B469A7-5632-4FA5-8A4D-C26B6CAC9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E710385-1561-4020-90AA-2216757D6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5F5C012-4CC9-4C7E-9202-D4A6F2DE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B293EB-67FA-4E8D-989C-A1F66CC31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120EB9-D779-4E3B-BD0A-B14CE1A7C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8712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EBD6EDF-FC18-4889-9BEB-E94403E3CC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21962245-0521-4A03-A617-EC0488259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A749AB9-9E7E-419B-9180-CB541E128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27EF4C-7CCA-4C03-8834-6AD294FC7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D2E1C61-BFC1-4FD9-8349-DBFB17660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40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10FE8-D2B7-4B12-9C4E-2DBB03F49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A8B1A1-485F-4D3A-9B99-5BAADC90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7E39654-1C12-4D28-8E72-D1499937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A196274-3818-4B66-A3A0-A13EAB7F3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CF4F2E-AF61-4E50-83B5-153D7455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96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050E0C8-0884-4591-A0F3-7FFCCF4D1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8C11158-175C-4C94-98A0-D713B24A5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36011A5-89AF-4E0F-8EF0-B9D030748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AC9BF52-3E98-4DA7-886E-D2E984A3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2D49A8-3641-4A3E-84D0-ADCF65E6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183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FBFFBC-92C0-4B9E-A05C-87E0E196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385814-0CBC-4269-AB7A-2C9EF48471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90D3674-7036-49C6-89F2-D484C7B5E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424FB0A-AC8C-4763-8867-8911E1E1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EB24D3-73A6-4F3A-99DF-B747E2B47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42F233A-BD08-41BC-A2EF-6C929C84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250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B23F45-8C58-4321-AA91-A187DA9BF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9CCDB42-7395-40B1-A6F5-619800664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A49658A-3724-4090-B6C0-E4165F6C3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5800EFEA-EDCF-4536-A1AD-AF367B5F1D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28C7497-57F6-4B8D-AE31-5D5D73831C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27883A8-3438-4688-970B-9F573010F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E2C3F9A-F550-40DD-89E8-1751D041A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421C06C8-0702-45B5-A0AC-7EF099C9F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414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05D3424-99C2-45CC-8832-B32B79FF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119837-00AD-4490-AEA9-713A63ACA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6DE3AB9-97AE-440D-8C3A-808E66BB0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451B3DC-9EC0-4E10-ACBB-3781EBBFB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35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891B380A-A636-49D4-BBDC-1F08C76F3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7A21067-F996-4B11-951D-737F2437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F2FBC76-5EC5-453E-8830-ACF703425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814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F2DF62-80C5-4C3F-8986-3F267670A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95A045-55E2-43A4-8E32-476FE936D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C398CB7-A357-4BBD-95B8-BF6549E5D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2F88405-3EE8-4358-838E-3D57F5E6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605628-DFFC-4F46-89DA-5F939515B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3BE45FE-792D-4364-B315-602CFA7F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436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A91C6B-F731-4EB7-8324-3B080F2DA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FC6FC395-8C55-458D-BBA5-F8CCD5C0C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7044070-3BC3-47FC-9EC1-6670F9B08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0505556-C943-4C8A-8743-F299B68F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60DCE97-545B-44C0-99EF-F5A39FE83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B89D5F4-552B-4157-9AE9-D6D95A22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1458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CB19CDA-1FB3-4C3E-A57B-580780BDF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A4D2D51-F9F3-4E7A-8349-5A5D41D0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67181CB-B76E-4DD6-80BE-9370CF491D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B2EBB-5898-4876-9055-75AD4C80E3FA}" type="datetimeFigureOut">
              <a:rPr lang="fi-FI" smtClean="0"/>
              <a:t>22.11.2021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B74B423-F3D2-4257-8E3F-A45693F2F8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66BCFEF-382C-4118-9169-6DD43FC5D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AED85-1453-4D6A-84EE-0096755029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202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980C39-7460-456A-AEDC-3DB341511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Kokoelmatyöryhmä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BDE0BC5-DB1C-4803-97A4-82CAFCA336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13537"/>
          </a:xfrm>
        </p:spPr>
        <p:txBody>
          <a:bodyPr>
            <a:normAutofit/>
          </a:bodyPr>
          <a:lstStyle/>
          <a:p>
            <a:endParaRPr lang="fi-FI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8183C97-D117-48D3-8766-71C1570C9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44" y="3797559"/>
            <a:ext cx="3032942" cy="264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3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723128" y="381401"/>
            <a:ext cx="958423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/>
              <a:t>Kokoelmatyöryhmän jäsenet ja tehtävät</a:t>
            </a:r>
          </a:p>
          <a:p>
            <a:endParaRPr lang="fi-FI" sz="3000" b="1"/>
          </a:p>
          <a:p>
            <a:endParaRPr lang="fi-FI" sz="2400" b="1"/>
          </a:p>
          <a:p>
            <a:endParaRPr lang="fi-FI" sz="2400" b="1">
              <a:solidFill>
                <a:srgbClr val="C00000"/>
              </a:solidFill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0B8FB898-BECF-41BE-8BF5-68634F3A8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5165" y="3604612"/>
            <a:ext cx="3032942" cy="2649894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BE2C225C-2B0D-4C92-8869-2D5B6450DE76}"/>
              </a:ext>
            </a:extLst>
          </p:cNvPr>
          <p:cNvSpPr txBox="1"/>
          <p:nvPr/>
        </p:nvSpPr>
        <p:spPr>
          <a:xfrm>
            <a:off x="902815" y="4213217"/>
            <a:ext cx="75619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sz="1600"/>
              <a:t>Vaski-kirjastojen yhteiskäyttöiseen kokoelmaan liittyvät asiantuntijatehtävät ja valmistelutyö</a:t>
            </a:r>
          </a:p>
          <a:p>
            <a:pPr marL="285750" indent="-285750">
              <a:buFontTx/>
              <a:buChar char="-"/>
            </a:pPr>
            <a:r>
              <a:rPr lang="fi-FI" sz="1600"/>
              <a:t>E-aineistokokoelman seuranta</a:t>
            </a:r>
          </a:p>
          <a:p>
            <a:pPr marL="285750" indent="-285750">
              <a:buFontTx/>
              <a:buChar char="-"/>
            </a:pPr>
            <a:r>
              <a:rPr lang="fi-FI" sz="1600"/>
              <a:t>Vaski-kirjastojen johtoryhmän toimeksiannot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8D9E6F8D-AFFF-4419-968D-C3D949FD3BEE}"/>
              </a:ext>
            </a:extLst>
          </p:cNvPr>
          <p:cNvSpPr txBox="1"/>
          <p:nvPr/>
        </p:nvSpPr>
        <p:spPr>
          <a:xfrm>
            <a:off x="902815" y="1304730"/>
            <a:ext cx="328865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/>
              <a:t>Kaisa Hypén, Turku, pj.</a:t>
            </a:r>
          </a:p>
          <a:p>
            <a:r>
              <a:rPr lang="fi-FI" sz="1600"/>
              <a:t>Anu Lehtonen-Sonkki, Kaarina</a:t>
            </a:r>
          </a:p>
          <a:p>
            <a:r>
              <a:rPr lang="fi-FI" sz="1600"/>
              <a:t>Sari </a:t>
            </a:r>
            <a:r>
              <a:rPr lang="fi-FI" sz="1600" err="1"/>
              <a:t>Levón</a:t>
            </a:r>
            <a:r>
              <a:rPr lang="fi-FI" sz="1600"/>
              <a:t>, Uusikaupunki</a:t>
            </a:r>
          </a:p>
          <a:p>
            <a:r>
              <a:rPr lang="fi-FI" sz="1600"/>
              <a:t>Arja Rytkönen, Kaarina</a:t>
            </a:r>
          </a:p>
          <a:p>
            <a:r>
              <a:rPr lang="fi-FI" sz="1600"/>
              <a:t>Tom Sjöstrand, Paimio</a:t>
            </a:r>
          </a:p>
          <a:p>
            <a:r>
              <a:rPr lang="fi-FI" sz="1600"/>
              <a:t>Maija Suoyrjö, Turku</a:t>
            </a:r>
          </a:p>
          <a:p>
            <a:r>
              <a:rPr lang="fi-FI" sz="1600"/>
              <a:t>Säde Vainio-Stén, Salo</a:t>
            </a:r>
          </a:p>
          <a:p>
            <a:endParaRPr lang="fi-FI" sz="1600"/>
          </a:p>
          <a:p>
            <a:r>
              <a:rPr lang="fi-FI" sz="1600"/>
              <a:t>Erja Metsälä, Turku, asiantuntijajäsen</a:t>
            </a:r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20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21776AA-B140-4181-AD3D-FC08BC53887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828800" y="1353959"/>
            <a:ext cx="10203643" cy="4850898"/>
          </a:xfrm>
        </p:spPr>
        <p:txBody>
          <a:bodyPr>
            <a:normAutofit/>
          </a:bodyPr>
          <a:lstStyle/>
          <a:p>
            <a:pPr marL="285750" indent="-285750"/>
            <a:endParaRPr lang="fi-FI" sz="2000"/>
          </a:p>
          <a:p>
            <a:pPr marL="285750" indent="-285750"/>
            <a:endParaRPr lang="fi-FI" sz="2000"/>
          </a:p>
          <a:p>
            <a:pPr marL="0" indent="0">
              <a:buNone/>
            </a:pPr>
            <a:endParaRPr lang="fi-FI" sz="2200">
              <a:solidFill>
                <a:srgbClr val="0070C0"/>
              </a:solidFill>
            </a:endParaRPr>
          </a:p>
          <a:p>
            <a:endParaRPr lang="fi-FI"/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AC371BFD-6EF3-409A-8512-89B8554DB33A}"/>
              </a:ext>
            </a:extLst>
          </p:cNvPr>
          <p:cNvSpPr/>
          <p:nvPr/>
        </p:nvSpPr>
        <p:spPr>
          <a:xfrm>
            <a:off x="2495550" y="604767"/>
            <a:ext cx="5818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3600"/>
              <a:t>Vuoden 2021 toteuma 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F5D066DA-C0DD-43D5-B2B5-573B75A7E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12776" cy="167120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65F21CAA-861A-49AB-A81B-4560E5A54CC4}"/>
              </a:ext>
            </a:extLst>
          </p:cNvPr>
          <p:cNvSpPr txBox="1"/>
          <p:nvPr/>
        </p:nvSpPr>
        <p:spPr>
          <a:xfrm>
            <a:off x="1452535" y="1564402"/>
            <a:ext cx="1044478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/>
              <a:t>Vuonna 2021 kokoonnuttiin viisi kertaa</a:t>
            </a:r>
          </a:p>
          <a:p>
            <a:pPr marL="285750" indent="-285750">
              <a:buFontTx/>
              <a:buChar char="-"/>
            </a:pPr>
            <a:r>
              <a:rPr lang="fi-FI"/>
              <a:t>Valmistautuminen </a:t>
            </a:r>
            <a:r>
              <a:rPr lang="fi-FI" err="1"/>
              <a:t>Kohan</a:t>
            </a:r>
            <a:r>
              <a:rPr lang="fi-FI"/>
              <a:t> käyttöönottoon, käyttöönoton vaikutusten seuranta kokoelmatyön näkökulmasta</a:t>
            </a:r>
          </a:p>
          <a:p>
            <a:pPr marL="285750" indent="-285750">
              <a:buFontTx/>
              <a:buChar char="-"/>
            </a:pPr>
            <a:r>
              <a:rPr lang="fi-FI"/>
              <a:t>E-aineistojen ja niiden käytön seuranta</a:t>
            </a:r>
          </a:p>
          <a:p>
            <a:pPr marL="285750" indent="-285750">
              <a:buFontTx/>
              <a:buChar char="-"/>
            </a:pPr>
            <a:r>
              <a:rPr lang="fi-FI"/>
              <a:t>Musiikin kellutuksen valmistelun seuranta ja kommentointi</a:t>
            </a:r>
          </a:p>
          <a:p>
            <a:pPr marL="285750" indent="-285750">
              <a:buFontTx/>
              <a:buChar char="-"/>
            </a:pPr>
            <a:r>
              <a:rPr lang="fi-FI"/>
              <a:t>Erilaiset asiantuntijatehtävät, esim. Kalannin vanha kirjakokoelma</a:t>
            </a:r>
          </a:p>
          <a:p>
            <a:pPr marL="285750" indent="-285750">
              <a:buFontTx/>
              <a:buChar char="-"/>
            </a:pPr>
            <a:r>
              <a:rPr lang="fi-FI"/>
              <a:t>Vaski-kirjastojen hankintojen arvon selvittäminen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28B9329D-D0B5-4D68-B63B-C916621F223F}"/>
              </a:ext>
            </a:extLst>
          </p:cNvPr>
          <p:cNvSpPr txBox="1"/>
          <p:nvPr/>
        </p:nvSpPr>
        <p:spPr>
          <a:xfrm>
            <a:off x="517262" y="3618269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3600"/>
              <a:t>Vuoden 2022 suunnitelmat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5949DED8-6EF6-464E-905D-6E9CAC060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94" y="3429000"/>
            <a:ext cx="1912776" cy="1671200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64C904C5-94C8-40E7-9578-4F111E267254}"/>
              </a:ext>
            </a:extLst>
          </p:cNvPr>
          <p:cNvSpPr txBox="1"/>
          <p:nvPr/>
        </p:nvSpPr>
        <p:spPr>
          <a:xfrm>
            <a:off x="1611863" y="4349879"/>
            <a:ext cx="807206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/>
              <a:t>-    </a:t>
            </a:r>
            <a:r>
              <a:rPr lang="fi-FI" sz="1800"/>
              <a:t>e-aineistot ja kansallisen Digimediahankkeen seuranta </a:t>
            </a:r>
          </a:p>
          <a:p>
            <a:pPr marL="285750" indent="-285750">
              <a:buFontTx/>
              <a:buChar char="-"/>
            </a:pPr>
            <a:r>
              <a:rPr lang="fi-FI" sz="1800"/>
              <a:t>Kirjallisuuden hankintasopimuksen kilpailutus</a:t>
            </a:r>
          </a:p>
          <a:p>
            <a:pPr marL="285750" indent="-285750">
              <a:buFontTx/>
              <a:buChar char="-"/>
            </a:pPr>
            <a:r>
              <a:rPr lang="fi-FI" sz="1800"/>
              <a:t>AV-aineiston hankintasopimuksen 1. optiovuosi käyttöön</a:t>
            </a:r>
          </a:p>
          <a:p>
            <a:pPr marL="285750" indent="-285750">
              <a:buFontTx/>
              <a:buChar char="-"/>
            </a:pPr>
            <a:r>
              <a:rPr lang="fi-FI" sz="1800"/>
              <a:t>Lehtien hankintasopimus päättyy 2022 lopussa, jatko?</a:t>
            </a:r>
            <a:endParaRPr lang="fi-FI"/>
          </a:p>
          <a:p>
            <a:pPr marL="285750" indent="-285750">
              <a:buFontTx/>
              <a:buChar char="-"/>
            </a:pPr>
            <a:r>
              <a:rPr lang="fi-FI" sz="1800"/>
              <a:t>Musiikin cd-levyjen kellutus: valmistelun seuranta ja kommentointi </a:t>
            </a:r>
          </a:p>
          <a:p>
            <a:pPr marL="285750" indent="-285750">
              <a:buFontTx/>
              <a:buChar char="-"/>
            </a:pPr>
            <a:r>
              <a:rPr lang="fi-FI" sz="1800"/>
              <a:t>Onko jotakin erityistä yhteiskäyttöiseen kokoelmaan liittyvää näköpiirissä?</a:t>
            </a:r>
          </a:p>
        </p:txBody>
      </p:sp>
    </p:spTree>
    <p:extLst>
      <p:ext uri="{BB962C8B-B14F-4D97-AF65-F5344CB8AC3E}">
        <p14:creationId xmlns:p14="http://schemas.microsoft.com/office/powerpoint/2010/main" val="1921110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C87510-0F9C-471A-A544-373741B7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>
                <a:latin typeface="Calibri" panose="020F0502020204030204" pitchFamily="34" charset="0"/>
                <a:cs typeface="Calibri" panose="020F0502020204030204" pitchFamily="34" charset="0"/>
              </a:rPr>
              <a:t>Kirjastoaineistokulut kunnittain 2019, 2020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183093FC-3536-48E9-8876-0BB3373EE9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480" r="2638" b="1602"/>
          <a:stretch/>
        </p:blipFill>
        <p:spPr>
          <a:xfrm>
            <a:off x="838200" y="1474236"/>
            <a:ext cx="6542314" cy="5131837"/>
          </a:xfr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FFEE20A5-1E82-4689-846F-D593F0435F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0817" y="2568523"/>
            <a:ext cx="1912776" cy="167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483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F92CE87B33D384898ED05B836C426D5" ma:contentTypeVersion="2" ma:contentTypeDescription="Luo uusi asiakirja." ma:contentTypeScope="" ma:versionID="93f91d7ab3c1a3479c9aa2b5b82be2b6">
  <xsd:schema xmlns:xsd="http://www.w3.org/2001/XMLSchema" xmlns:xs="http://www.w3.org/2001/XMLSchema" xmlns:p="http://schemas.microsoft.com/office/2006/metadata/properties" xmlns:ns2="d54335ee-452e-4385-9b9c-270f8dade7fd" targetNamespace="http://schemas.microsoft.com/office/2006/metadata/properties" ma:root="true" ma:fieldsID="db56915352189befb00e3caf6795ca2c" ns2:_="">
    <xsd:import namespace="d54335ee-452e-4385-9b9c-270f8dade7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4335ee-452e-4385-9b9c-270f8dade7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194035-1C22-4B76-A28D-2ED3818FE24C}">
  <ds:schemaRefs>
    <ds:schemaRef ds:uri="d54335ee-452e-4385-9b9c-270f8dade7f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4B6BF8-B9A8-498B-86F2-AF8AE33824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2C371EB-99F0-49CB-AC7B-3CDAD7329324}">
  <ds:schemaRefs>
    <ds:schemaRef ds:uri="d54335ee-452e-4385-9b9c-270f8dade7f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Office PowerPoint</Application>
  <PresentationFormat>Laajakuva</PresentationFormat>
  <Paragraphs>32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Kokoelmatyöryhmä</vt:lpstr>
      <vt:lpstr>PowerPoint-esitys</vt:lpstr>
      <vt:lpstr>PowerPoint-esitys</vt:lpstr>
      <vt:lpstr>Kirjastoaineistokulut kunnittain 2019,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Hypén Kaisa</dc:creator>
  <cp:lastModifiedBy>Hyyppä Nina</cp:lastModifiedBy>
  <cp:revision>2</cp:revision>
  <dcterms:created xsi:type="dcterms:W3CDTF">2020-10-28T12:43:34Z</dcterms:created>
  <dcterms:modified xsi:type="dcterms:W3CDTF">2021-11-22T12:56:52Z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0x0101008F92CE87B33D384898ED05B836C426D5</vt:lpwstr>
  </property>
</Properties>
</file>