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70" r:id="rId8"/>
    <p:sldId id="268" r:id="rId9"/>
    <p:sldId id="264" r:id="rId10"/>
    <p:sldId id="271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2AE65-F580-47D7-97EF-EBAFCCE5E059}" v="4" dt="2022-10-19T06:56:29.977"/>
    <p1510:client id="{777FE5E8-6AA0-41E8-8C5C-5816D4C3E93F}" v="22" dt="2022-10-13T05:47:38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91ACB-A19C-4D3B-94ED-55848C68F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66872A-2F61-4CDB-9522-D9CBA9892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C54C01-E997-4B79-A162-EE8A561D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77571E-21D3-432E-9E5D-564632E7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A3E961-59D5-4234-A46A-CBA15048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71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B469A7-5632-4FA5-8A4D-C26B6CAC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710385-1561-4020-90AA-2216757D6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F5C012-4CC9-4C7E-9202-D4A6F2DE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B293EB-67FA-4E8D-989C-A1F66CC3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20EB9-D779-4E3B-BD0A-B14CE1A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71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EBD6EDF-FC18-4889-9BEB-E94403E3C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1962245-0521-4A03-A617-EC0488259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749AB9-9E7E-419B-9180-CB541E12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27EF4C-7CCA-4C03-8834-6AD294FC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2E1C61-BFC1-4FD9-8349-DBFB1766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06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10FE8-D2B7-4B12-9C4E-2DBB03F4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A8B1A1-485F-4D3A-9B99-5BAADC90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E39654-1C12-4D28-8E72-D1499937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196274-3818-4B66-A3A0-A13EAB7F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CF4F2E-AF61-4E50-83B5-153D7455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9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50E0C8-0884-4591-A0F3-7FFCCF4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C11158-175C-4C94-98A0-D713B24A5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6011A5-89AF-4E0F-8EF0-B9D0307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C9BF52-3E98-4DA7-886E-D2E984A3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2D49A8-3641-4A3E-84D0-ADCF65E6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83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FBFFBC-92C0-4B9E-A05C-87E0E196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385814-0CBC-4269-AB7A-2C9EF4847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0D3674-7036-49C6-89F2-D484C7B5E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24FB0A-AC8C-4763-8867-8911E1E1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EB24D3-73A6-4F3A-99DF-B747E2B4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2F233A-BD08-41BC-A2EF-6C929C84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5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23F45-8C58-4321-AA91-A187DA9B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CCDB42-7395-40B1-A6F5-619800664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49658A-3724-4090-B6C0-E4165F6C3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00EFEA-EDCF-4536-A1AD-AF367B5F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8C7497-57F6-4B8D-AE31-5D5D73831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27883A8-3438-4688-970B-9F573010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E2C3F9A-F550-40DD-89E8-1751D041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21C06C8-0702-45B5-A0AC-7EF099C9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1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5D3424-99C2-45CC-8832-B32B79FF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0119837-00AD-4490-AEA9-713A63AC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DE3AB9-97AE-440D-8C3A-808E66BB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51B3DC-9EC0-4E10-ACBB-3781EBBF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3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91B380A-A636-49D4-BBDC-1F08C76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A21067-F996-4B11-951D-737F2437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2FBC76-5EC5-453E-8830-ACF70342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14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2DF62-80C5-4C3F-8986-3F267670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95A045-55E2-43A4-8E32-476FE936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398CB7-A357-4BBD-95B8-BF6549E5D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88405-3EE8-4358-838E-3D57F5E6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4605628-DFFC-4F46-89DA-5F939515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BE45FE-792D-4364-B315-602CFA7F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3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91C6B-F731-4EB7-8324-3B080F2D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C6FC395-8C55-458D-BBA5-F8CCD5C0C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044070-3BC3-47FC-9EC1-6670F9B08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505556-C943-4C8A-8743-F299B68F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0DCE97-545B-44C0-99EF-F5A39FE8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89D5F4-552B-4157-9AE9-D6D95A22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45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CB19CDA-1FB3-4C3E-A57B-580780B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4D2D51-F9F3-4E7A-8349-5A5D41D0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7181CB-B76E-4DD6-80BE-9370CF491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2EBB-5898-4876-9055-75AD4C80E3FA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74B423-F3D2-4257-8E3F-A45693F2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6BCFEF-382C-4118-9169-6DD43FC5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ED85-1453-4D6A-84EE-009675502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2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kaisa.hypen@turku.f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80C39-7460-456A-AEDC-3DB341511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Musiikin cd-levyjen kellutuksen tilannekatsaus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DE0BC5-DB1C-4803-97A4-82CAFCA33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3537"/>
          </a:xfrm>
        </p:spPr>
        <p:txBody>
          <a:bodyPr>
            <a:normAutofit/>
          </a:bodyPr>
          <a:lstStyle/>
          <a:p>
            <a:r>
              <a:rPr lang="fi-FI" dirty="0"/>
              <a:t>Vaski-kirjastojen johtoryhmä 18.10.2022</a:t>
            </a:r>
          </a:p>
          <a:p>
            <a:r>
              <a:rPr lang="fi-FI" dirty="0"/>
              <a:t>Anni Rajala, Kaisa Hypén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183C97-D117-48D3-8766-71C1570C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4" y="3797559"/>
            <a:ext cx="3032942" cy="26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CD6D88-A7AB-440B-9A0D-63BBC3EA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i-FI" sz="3400"/>
              <a:t>Kellutuksen käyttöönottoon liittyvät toimenpiteet </a:t>
            </a:r>
            <a:r>
              <a:rPr lang="fi-FI" sz="3400" err="1"/>
              <a:t>Kohassa</a:t>
            </a:r>
            <a:endParaRPr lang="fi-FI" sz="34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533A6FD4-6466-47B9-990F-13C44EB3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0" r="351" b="1"/>
          <a:stretch/>
        </p:blipFill>
        <p:spPr>
          <a:xfrm>
            <a:off x="1388750" y="2811104"/>
            <a:ext cx="2817026" cy="292811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69743-FE94-4F33-B4F9-A0AB6DE7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232" y="2664149"/>
            <a:ext cx="6282169" cy="321574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fi-FI" sz="1600" dirty="0">
                <a:latin typeface="Calibri" panose="020F0502020204030204" pitchFamily="34" charset="0"/>
              </a:rPr>
              <a:t>Kellutusasetuksia testattu versiopäivityksen jälkeen ja kellutuksen uudet ominaisuudet saatu tuotantoon. Teknisestä näkökulmasta kellutusvalmius olemassa.</a:t>
            </a:r>
          </a:p>
          <a:p>
            <a:pPr fontAlgn="base"/>
            <a:r>
              <a:rPr lang="fi-FI" sz="1600" dirty="0">
                <a:latin typeface="Calibri" panose="020F0502020204030204" pitchFamily="34" charset="0"/>
              </a:rPr>
              <a:t>Kelluvassa kokoelmassa saatavuustietojen tarkastelu </a:t>
            </a:r>
            <a:r>
              <a:rPr lang="fi-FI" sz="1600" dirty="0" err="1">
                <a:latin typeface="Calibri" panose="020F0502020204030204" pitchFamily="34" charset="0"/>
              </a:rPr>
              <a:t>Kohassa</a:t>
            </a:r>
            <a:r>
              <a:rPr lang="fi-FI" sz="1600" dirty="0">
                <a:latin typeface="Calibri" panose="020F0502020204030204" pitchFamily="34" charset="0"/>
              </a:rPr>
              <a:t> tehtävä tällä hetkellä kahdella välilehdellä (kotikirjasto ja muut kokoelmat). Mahdollista myös yhden välilehden malli, halutaanko ottaa käyttöön?</a:t>
            </a:r>
          </a:p>
          <a:p>
            <a:pPr fontAlgn="base"/>
            <a:r>
              <a:rPr lang="fi-FI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Vaski-johtoryhmässä on sovittu, että kaikki yksiköt ovat mukana kellutuksessa z-koulukirjastoyksiköitä lukuun ottamatta. Myös koodin tasolla parempi ja henkilökunnalle selkeämpi ratkaisu, ettei ole paljon poikkeuksia</a:t>
            </a:r>
            <a:endParaRPr lang="fi-FI" sz="1600" b="0" i="0" dirty="0">
              <a:effectLst/>
            </a:endParaRPr>
          </a:p>
          <a:p>
            <a:pPr fontAlgn="base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Mahdollisesti </a:t>
            </a:r>
            <a:r>
              <a:rPr lang="fi-FI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tarvitaan palautusautomaattien sääntöjen muutoksia. Pääkäyttäjät tiedustelevat MV:ltä ja </a:t>
            </a:r>
            <a:r>
              <a:rPr lang="fi-FI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Bibliothecalta</a:t>
            </a:r>
            <a:r>
              <a:rPr lang="fi-FI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ennakkoon onko automaatteja, joihin Vaski-kellutuksen takia tarvitaan muutoksia.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 Jos muutostarpeita on, tiedotetaan niistä kirjastoja minkä jälkeen kirjastot huolehtivat itse muutosten tilaamisesta.</a:t>
            </a:r>
          </a:p>
          <a:p>
            <a:pPr fontAlgn="base"/>
            <a:r>
              <a:rPr lang="fi-FI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Aloitus vuoden vaihteessa?</a:t>
            </a:r>
            <a:endParaRPr lang="fi-FI" sz="16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4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E1A98A6-5D8C-4F30-BF72-8D307D60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880" y="122653"/>
            <a:ext cx="3660515" cy="673534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47230AD-7B2A-4F9E-9DDB-B64CF1A7B594}"/>
              </a:ext>
            </a:extLst>
          </p:cNvPr>
          <p:cNvSpPr txBox="1"/>
          <p:nvPr/>
        </p:nvSpPr>
        <p:spPr>
          <a:xfrm>
            <a:off x="454981" y="1235222"/>
            <a:ext cx="619439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/>
              <a:t>Kelluvassa kokoelmassa kaikki lainattavat ja kelluvat </a:t>
            </a:r>
            <a:r>
              <a:rPr lang="fi-FI" sz="1500" dirty="0" err="1"/>
              <a:t>CD-levyt</a:t>
            </a:r>
            <a:r>
              <a:rPr lang="fi-FI" sz="1500" dirty="0"/>
              <a:t> ovat jossain näistä hyllypaikoista:</a:t>
            </a:r>
          </a:p>
          <a:p>
            <a:pPr marL="285750" indent="-285750">
              <a:buFontTx/>
              <a:buChar char="-"/>
            </a:pPr>
            <a:r>
              <a:rPr lang="fi-FI" sz="1500" dirty="0"/>
              <a:t>Lapset</a:t>
            </a:r>
          </a:p>
          <a:p>
            <a:pPr marL="285750" indent="-285750">
              <a:buFontTx/>
              <a:buChar char="-"/>
            </a:pPr>
            <a:r>
              <a:rPr lang="fi-FI" sz="1500" dirty="0"/>
              <a:t>Nuoret</a:t>
            </a:r>
          </a:p>
          <a:p>
            <a:pPr marL="285750" indent="-285750">
              <a:buFontTx/>
              <a:buChar char="-"/>
            </a:pPr>
            <a:r>
              <a:rPr lang="fi-FI" sz="1500" dirty="0"/>
              <a:t>Musiikki</a:t>
            </a:r>
          </a:p>
          <a:p>
            <a:endParaRPr lang="fi-FI" sz="1500" dirty="0"/>
          </a:p>
          <a:p>
            <a:r>
              <a:rPr lang="fi-FI" sz="1500" dirty="0"/>
              <a:t>Aikuiset-hyllypaikasta </a:t>
            </a:r>
            <a:r>
              <a:rPr lang="fi-FI" sz="1500" dirty="0" err="1"/>
              <a:t>CD-levyt</a:t>
            </a:r>
            <a:r>
              <a:rPr lang="fi-FI" sz="1500" dirty="0"/>
              <a:t> siirretään massana hyllypaikkaan Musiikki (pääkäyttäjät huolehtivat), varmistetaan, että kaikilla kirjastoilla on ko. hyllypaikka</a:t>
            </a:r>
          </a:p>
          <a:p>
            <a:endParaRPr lang="fi-FI" sz="1500" dirty="0"/>
          </a:p>
          <a:p>
            <a:r>
              <a:rPr lang="fi-FI" sz="1500" dirty="0"/>
              <a:t>Muut hyllypaikat (ks. viereinen taulukko):</a:t>
            </a:r>
          </a:p>
          <a:p>
            <a:pPr marL="285750" indent="-285750">
              <a:buFontTx/>
              <a:buChar char="-"/>
            </a:pPr>
            <a:r>
              <a:rPr lang="fi-FI" sz="1500" dirty="0"/>
              <a:t>Kirjastossa tarkistetaan, onko </a:t>
            </a:r>
            <a:r>
              <a:rPr lang="fi-FI" sz="1500" dirty="0" err="1"/>
              <a:t>CD-levy</a:t>
            </a:r>
            <a:r>
              <a:rPr lang="fi-FI" sz="1500" dirty="0"/>
              <a:t> tarkoituksella ”väärässä” hyllypaikassa</a:t>
            </a:r>
          </a:p>
          <a:p>
            <a:pPr marL="285750" indent="-285750">
              <a:buFontTx/>
              <a:buChar char="-"/>
            </a:pPr>
            <a:r>
              <a:rPr lang="fi-FI" sz="1500" dirty="0"/>
              <a:t>Jos todetaan, että pitäisi olla kelluvassa kokoelmassa </a:t>
            </a:r>
            <a:r>
              <a:rPr lang="fi-FI" sz="1500" dirty="0">
                <a:sym typeface="Wingdings" panose="05000000000000000000" pitchFamily="2" charset="2"/>
              </a:rPr>
              <a:t> siirretään manuaalisesti hyllypaikkaan Musiikki, Nuoret tai Lapset</a:t>
            </a:r>
          </a:p>
          <a:p>
            <a:pPr marL="285750" indent="-285750">
              <a:buFontTx/>
              <a:buChar char="-"/>
            </a:pPr>
            <a:endParaRPr lang="fi-FI" sz="1500" dirty="0">
              <a:sym typeface="Wingdings" panose="05000000000000000000" pitchFamily="2" charset="2"/>
            </a:endParaRPr>
          </a:p>
          <a:p>
            <a:r>
              <a:rPr lang="fi-FI" sz="1500" dirty="0">
                <a:sym typeface="Wingdings" panose="05000000000000000000" pitchFamily="2" charset="2"/>
              </a:rPr>
              <a:t>Luokituksen yhtenäistäminen</a:t>
            </a:r>
          </a:p>
          <a:p>
            <a:pPr marL="285750" indent="-285750">
              <a:buFontTx/>
              <a:buChar char="-"/>
            </a:pPr>
            <a:r>
              <a:rPr lang="fi-FI" sz="1500" dirty="0">
                <a:sym typeface="Wingdings" panose="05000000000000000000" pitchFamily="2" charset="2"/>
              </a:rPr>
              <a:t>Tehty suurimmaksi osaksi, varmistetaan kirjastoista tämänhetkinen tilanne</a:t>
            </a:r>
          </a:p>
          <a:p>
            <a:endParaRPr lang="fi-FI" sz="1600" dirty="0">
              <a:sym typeface="Wingdings" panose="05000000000000000000" pitchFamily="2" charset="2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4E2EB10-886C-4263-A7C2-96B23BFBB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0" r="351" b="1"/>
          <a:stretch/>
        </p:blipFill>
        <p:spPr>
          <a:xfrm>
            <a:off x="334992" y="5737933"/>
            <a:ext cx="719367" cy="747734"/>
          </a:xfrm>
          <a:prstGeom prst="rect">
            <a:avLst/>
          </a:prstGeom>
        </p:spPr>
      </p:pic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B609CA3A-7AB2-4AE0-A693-ACA1F908B0EA}"/>
              </a:ext>
            </a:extLst>
          </p:cNvPr>
          <p:cNvSpPr/>
          <p:nvPr/>
        </p:nvSpPr>
        <p:spPr>
          <a:xfrm>
            <a:off x="3777665" y="5477880"/>
            <a:ext cx="3204841" cy="1267839"/>
          </a:xfrm>
          <a:prstGeom prst="wedgeEllipseCallout">
            <a:avLst>
              <a:gd name="adj1" fmla="val 67917"/>
              <a:gd name="adj2" fmla="val -20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i-FI" sz="90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fi-FI" sz="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irjastoittain sellaisten </a:t>
            </a:r>
            <a:r>
              <a:rPr lang="fi-FI" sz="9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CD-levyjen</a:t>
            </a:r>
            <a:r>
              <a:rPr lang="fi-FI" sz="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määrät, joiden hyllypaikka on jotain muuta kuin MUS/LAP/NUO/VAR/VRL ja joiden kokoelmakoodi on jotain muuta kuin Kotiseutukokoelma (pois lukien Avovarasto-kokoelmakoodi Salossa)</a:t>
            </a:r>
            <a:endParaRPr lang="fi-FI" sz="900"/>
          </a:p>
          <a:p>
            <a:pPr algn="ctr"/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D444E83-B160-47D1-AEBC-86BCFCF0D1CF}"/>
              </a:ext>
            </a:extLst>
          </p:cNvPr>
          <p:cNvSpPr txBox="1"/>
          <p:nvPr/>
        </p:nvSpPr>
        <p:spPr>
          <a:xfrm>
            <a:off x="106532" y="192539"/>
            <a:ext cx="7342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Kellutuksen edellytyksiä: yhtenäiset hyllypaikat ja</a:t>
            </a:r>
          </a:p>
          <a:p>
            <a:r>
              <a:rPr lang="fi-FI" sz="2800" dirty="0"/>
              <a:t>luokitus</a:t>
            </a:r>
          </a:p>
        </p:txBody>
      </p:sp>
    </p:spTree>
    <p:extLst>
      <p:ext uri="{BB962C8B-B14F-4D97-AF65-F5344CB8AC3E}">
        <p14:creationId xmlns:p14="http://schemas.microsoft.com/office/powerpoint/2010/main" val="81193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5E89A99D-AF17-4C15-972A-189F174A0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97446"/>
              </p:ext>
            </p:extLst>
          </p:nvPr>
        </p:nvGraphicFramePr>
        <p:xfrm>
          <a:off x="4669800" y="26416"/>
          <a:ext cx="7280904" cy="6805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526">
                  <a:extLst>
                    <a:ext uri="{9D8B030D-6E8A-4147-A177-3AD203B41FA5}">
                      <a16:colId xmlns:a16="http://schemas.microsoft.com/office/drawing/2014/main" val="4154896624"/>
                    </a:ext>
                  </a:extLst>
                </a:gridCol>
                <a:gridCol w="2225227">
                  <a:extLst>
                    <a:ext uri="{9D8B030D-6E8A-4147-A177-3AD203B41FA5}">
                      <a16:colId xmlns:a16="http://schemas.microsoft.com/office/drawing/2014/main" val="3628204643"/>
                    </a:ext>
                  </a:extLst>
                </a:gridCol>
                <a:gridCol w="2629151">
                  <a:extLst>
                    <a:ext uri="{9D8B030D-6E8A-4147-A177-3AD203B41FA5}">
                      <a16:colId xmlns:a16="http://schemas.microsoft.com/office/drawing/2014/main" val="1926273860"/>
                    </a:ext>
                  </a:extLst>
                </a:gridCol>
              </a:tblGrid>
              <a:tr h="13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malli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plussat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miinukset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/>
                </a:tc>
                <a:extLst>
                  <a:ext uri="{0D108BD9-81ED-4DB2-BD59-A6C34878D82A}">
                    <a16:rowId xmlns:a16="http://schemas.microsoft.com/office/drawing/2014/main" val="2015217854"/>
                  </a:ext>
                </a:extLst>
              </a:tr>
              <a:tr h="41241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hajautettu valinta ja hankinta; jatketaan kuten tähänkin asti, kukin kirjasto hankkii omat CD-levynsä, jotka kelluvat</a:t>
                      </a:r>
                      <a:endParaRPr lang="fi-FI" sz="10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ei vaadi erityistoimenpiteitä, hoituu nykyisellään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hankintoja ei koordinoida, saadaanko kokoelmaan riittävästi monipuolisuutta, ei saada kokemusta ns. aidosta yhteiskokoelmasta jatkon varalle (jos kellutusta halutaan laajentaa muihin aineistoihin)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71351"/>
                  </a:ext>
                </a:extLst>
              </a:tr>
              <a:tr h="41241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ei vaadi toimenpiteitä myöskään siinä vaiheessa kun/jos kokeilusta luovutaan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CD-levyt edelleen kunkin kirjaston omia, mikä vaikuttaa esim. kokoelmatyöhön (kuka voi poistaa)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879918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 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jos on sovittu yhteisestä määrärahasta, sen seuranta työlästä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83812"/>
                  </a:ext>
                </a:extLst>
              </a:tr>
              <a:tr h="41241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 b="1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 b="1">
                          <a:solidFill>
                            <a:sysClr val="windowText" lastClr="000000"/>
                          </a:solidFill>
                          <a:effectLst/>
                        </a:rPr>
                        <a:t>osittain keskitetty: esim. Kaarina, Raisio, Salo, Turku hoitavat valinnan ja hankinnan, uutuudet hankitaan näiden kirjastojen kokoelmiin</a:t>
                      </a: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valintoja voidaan koordinoida ja varmistaa monipuolinen uutuushankinta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ko. kirjastot hankkivat uutuudet omiin kokoelmiinsa, jolloin kokoelmaprofiilit vääristyvät 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15518"/>
                  </a:ext>
                </a:extLst>
              </a:tr>
              <a:tr h="55194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yhteisen määrärahan seuranta helpompaa kuin mallissa A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esim. poistoja tehtäessä pitäisi tietää, milloin levy on hankittu (näkyy kunkin ko. kirjaston omana levynä, vaikka on hankittu yhteisellä määrärahalla)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97653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 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jos/kun kokeilusta luovutaan, miten kokeilun aikana hankitut levyt jaetaan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14871"/>
                  </a:ext>
                </a:extLst>
              </a:tr>
              <a:tr h="55194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 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ei saada kokemusta ns. aidosta yhteiskokoelmasta jatkon varalle (jos kellutusta halutaan laajentaa muihin aineistoihin)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9808"/>
                  </a:ext>
                </a:extLst>
              </a:tr>
              <a:tr h="2728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Vaskin yhteiskokoelma, johon levyt hankitaan. Valinta ja hankinta keskitetty neljään kirjastoon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05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Musiikkityöryhmä kannattaa tätä.</a:t>
                      </a: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määrärahan seuranta helpompaa, oma tili, Aarre-toiminnallisuudet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i-FI" sz="1050">
                          <a:effectLst/>
                        </a:rPr>
                        <a:t>jos/kun kellutuksesta luovutaan, purkaminen ja levyjen jakaminen työläämpää kuin muissa malleissa. Järjestelmän näkökulmasta mutkikkaampaa poistaa kellutusyksikkö kuin pelkät kellutussäännöt</a:t>
                      </a: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74294"/>
                  </a:ext>
                </a:extLst>
              </a:tr>
              <a:tr h="41210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levyt näkyvät yhteisesti hankittuina, jolloin esim. poistopäätökset mahdollisia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>
                          <a:effectLst/>
                        </a:rPr>
                        <a:t>sekaannuksen mahdollisuus (esim. ei-toivotun aineiston siirto pitää tehdä johonkin fyysiseen yksikköön, ei kellutuskokoelmaan).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09901"/>
                  </a:ext>
                </a:extLst>
              </a:tr>
              <a:tr h="48785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näkyy yhteisenä kokoelmana myös asiakkaille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asiakkaille ei saisi syntyä vaikutelmaa, että vain kelluvan kokoelman aineisto yhteiskäytössä (ei nimetä yhteiskokoelmaksi vaan esim. ”Vaskin yhteishankinta”)</a:t>
                      </a: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35807"/>
                  </a:ext>
                </a:extLst>
              </a:tr>
              <a:tr h="27905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50">
                          <a:effectLst/>
                        </a:rPr>
                        <a:t>saadaan kokemusta yhteiskokoelmasta sen varalle että kellutusta laajennetaan muihin aineistoihin</a:t>
                      </a:r>
                      <a:endParaRPr lang="fi-FI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>
                          <a:solidFill>
                            <a:sysClr val="windowText" lastClr="000000"/>
                          </a:solidFill>
                          <a:effectLst/>
                        </a:rPr>
                        <a:t>kelluvaa yksikköä ei saa käyttää lainaamiseen. Tämä pystytään luultavasti estämään käyttöliittymään tehtävällä piilotuksella.</a:t>
                      </a:r>
                    </a:p>
                    <a:p>
                      <a:pPr fontAlgn="base"/>
                      <a:endParaRPr lang="fi-FI" sz="105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8109" marR="3810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4429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837FEC8-0E9C-4511-83C3-1FEB3CFC1E9A}"/>
              </a:ext>
            </a:extLst>
          </p:cNvPr>
          <p:cNvSpPr txBox="1"/>
          <p:nvPr/>
        </p:nvSpPr>
        <p:spPr>
          <a:xfrm>
            <a:off x="568171" y="905522"/>
            <a:ext cx="39860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Uusien </a:t>
            </a:r>
            <a:r>
              <a:rPr lang="fi-FI" sz="2800" dirty="0" err="1"/>
              <a:t>CD-levyjen</a:t>
            </a:r>
            <a:r>
              <a:rPr lang="fi-FI" sz="2800" dirty="0"/>
              <a:t> hankinta, vaihtoehtoisia malleja</a:t>
            </a:r>
          </a:p>
          <a:p>
            <a:endParaRPr lang="fi-FI" sz="2800" dirty="0"/>
          </a:p>
          <a:p>
            <a:r>
              <a:rPr lang="fi-FI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Selvitetään, voiko yhteiskokoelmalla olla jokin muu, verkkokirjastossakin näkyvä tapa osoittaa, että nide kuuluu kelluvaan kokoelmaan.</a:t>
            </a:r>
            <a:endParaRPr lang="fi-FI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747E054-55ED-4B0C-B44D-43218DEB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9" y="4670730"/>
            <a:ext cx="1844884" cy="16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3500F-35FB-408E-A07D-50877D8D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Hankinnan valmistelun jatko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E20BA-DDCF-41D8-B263-2ACA5ACD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</a:rPr>
              <a:t>Riippuu siitä, millaisella mallilla uutuusaineisto päätetään hankkia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fi-FI" sz="2800" b="0" i="0" dirty="0">
                <a:effectLst/>
                <a:latin typeface="Calibri" panose="020F0502020204030204" pitchFamily="34" charset="0"/>
              </a:rPr>
              <a:t>Aiemmin käsiteltyä, sovittua ja tehtyä</a:t>
            </a:r>
          </a:p>
          <a:p>
            <a:pPr marL="742950" lvl="1" indent="-285750" fontAlgn="base"/>
            <a:r>
              <a:rPr lang="fi-FI" dirty="0">
                <a:latin typeface="Calibri" panose="020F0502020204030204" pitchFamily="34" charset="0"/>
              </a:rPr>
              <a:t>M</a:t>
            </a:r>
            <a:r>
              <a:rPr lang="fi-FI" b="0" i="0" dirty="0">
                <a:effectLst/>
                <a:latin typeface="Calibri" panose="020F0502020204030204" pitchFamily="34" charset="0"/>
              </a:rPr>
              <a:t>ääräraha: koko vuodelle 2023 40 000 €</a:t>
            </a:r>
            <a:r>
              <a:rPr lang="fi-FI" dirty="0">
                <a:latin typeface="Calibri" panose="020F0502020204030204" pitchFamily="34" charset="0"/>
              </a:rPr>
              <a:t>?</a:t>
            </a:r>
            <a:endParaRPr lang="fi-FI" b="0" i="0" dirty="0">
              <a:effectLst/>
              <a:latin typeface="Calibri" panose="020F0502020204030204" pitchFamily="34" charset="0"/>
            </a:endParaRPr>
          </a:p>
          <a:p>
            <a:pPr marL="742950" lvl="1" indent="-285750" fontAlgn="base"/>
            <a:r>
              <a:rPr lang="fi-FI" b="0" i="0" dirty="0" err="1">
                <a:effectLst/>
                <a:latin typeface="Calibri" panose="020F0502020204030204" pitchFamily="34" charset="0"/>
              </a:rPr>
              <a:t>EditX</a:t>
            </a:r>
            <a:r>
              <a:rPr lang="fi-FI" b="0" i="0" dirty="0">
                <a:effectLst/>
                <a:latin typeface="Calibri" panose="020F0502020204030204" pitchFamily="34" charset="0"/>
              </a:rPr>
              <a:t> ja Aarteeseen, </a:t>
            </a:r>
            <a:r>
              <a:rPr lang="fi-FI" b="0" i="0" dirty="0" err="1">
                <a:effectLst/>
                <a:latin typeface="Calibri" panose="020F0502020204030204" pitchFamily="34" charset="0"/>
              </a:rPr>
              <a:t>Kohan</a:t>
            </a:r>
            <a:r>
              <a:rPr lang="fi-FI" b="0" i="0" dirty="0">
                <a:effectLst/>
                <a:latin typeface="Calibri" panose="020F0502020204030204" pitchFamily="34" charset="0"/>
              </a:rPr>
              <a:t> tileihin liittyvä valmistelu </a:t>
            </a:r>
          </a:p>
          <a:p>
            <a:pPr marL="742950" lvl="1" indent="-285750" fontAlgn="base"/>
            <a:r>
              <a:rPr lang="fi-FI" dirty="0">
                <a:latin typeface="Calibri" panose="020F0502020204030204" pitchFamily="34" charset="0"/>
              </a:rPr>
              <a:t>Hankintojen aloitus vuoden 2023 alussa? Kun yhteishankinta käynnistynyt, kirjastot eivät voi hankkia cd-levyjä omaan kokoelmaan</a:t>
            </a:r>
            <a:r>
              <a:rPr lang="fi-FI">
                <a:latin typeface="Calibri" panose="020F0502020204030204" pitchFamily="34" charset="0"/>
              </a:rPr>
              <a:t>, eikä kelluvassa kokoelmassa voi olla jokereita</a:t>
            </a:r>
            <a:endParaRPr lang="fi-FI" b="0" i="0" dirty="0">
              <a:effectLst/>
              <a:latin typeface="Calibri" panose="020F0502020204030204" pitchFamily="34" charset="0"/>
            </a:endParaRPr>
          </a:p>
          <a:p>
            <a:pPr marL="742950" lvl="1" indent="-285750" fontAlgn="base"/>
            <a:r>
              <a:rPr lang="fi-FI" b="0" i="0" dirty="0">
                <a:effectLst/>
                <a:latin typeface="Calibri" panose="020F0502020204030204" pitchFamily="34" charset="0"/>
              </a:rPr>
              <a:t>Valinta- ja hankintakäytäntöjen tarkempi sopiminen osallistuvien kirjastojen kesken</a:t>
            </a:r>
          </a:p>
          <a:p>
            <a:pPr marL="285750" indent="-285750" fontAlgn="base"/>
            <a:r>
              <a:rPr lang="fi-FI">
                <a:latin typeface="Calibri" panose="020F0502020204030204" pitchFamily="34" charset="0"/>
              </a:rPr>
              <a:t>Suunnitellaan aineiston jakaminen kirjastoille mikäli kellutus päätetään purkaa</a:t>
            </a:r>
            <a:endParaRPr lang="fi-FI" b="0" i="0">
              <a:effectLst/>
              <a:latin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DD464D-E0E2-44BD-B523-14C4B490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633" y="230188"/>
            <a:ext cx="1658498" cy="1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87510-0F9C-471A-A544-373741B7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Kellutuksen pelisäännöistä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FFEE20A5-1E82-4689-846F-D593F043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61" y="2811104"/>
            <a:ext cx="3356004" cy="292811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F4B564-073A-4ED6-A738-2559C77F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 fontScale="92500"/>
          </a:bodyPr>
          <a:lstStyle/>
          <a:p>
            <a:r>
              <a:rPr lang="fi-FI" sz="2200" dirty="0"/>
              <a:t>Kellutuksen pelisääntöjä, työohjeita, ongelmatilanteiden ratkaisuehdotuksia listattu ja pohdittu alustavasti </a:t>
            </a:r>
            <a:endParaRPr lang="fi-FI" sz="2200"/>
          </a:p>
          <a:p>
            <a:r>
              <a:rPr lang="fi-FI" sz="2200"/>
              <a:t>Tarvitaan </a:t>
            </a:r>
            <a:r>
              <a:rPr lang="fi-FI" sz="2200" dirty="0"/>
              <a:t>laajempaa keskustelua lainauspalvelutyöryhmässä ja Vaski-</a:t>
            </a:r>
            <a:r>
              <a:rPr lang="fi-FI" sz="2200" dirty="0" err="1"/>
              <a:t>Teamsissa</a:t>
            </a:r>
            <a:r>
              <a:rPr lang="fi-FI" sz="2200" dirty="0"/>
              <a:t>, jonne perustetaan kellutuskanava</a:t>
            </a:r>
          </a:p>
          <a:p>
            <a:r>
              <a:rPr lang="fi-FI" sz="2200" dirty="0"/>
              <a:t>Orientoituminen kirjastoissa: miten kellutus vaikuttaa jatkossa musiikin cd-levyjen logistiikkaan, lainaukseen, kokoelmanhoitoon…</a:t>
            </a:r>
          </a:p>
          <a:p>
            <a:r>
              <a:rPr lang="fi-FI" sz="2200"/>
              <a:t>Miten kellutusta koordinoidaan / millä taholla vastuu?</a:t>
            </a:r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25948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87510-0F9C-471A-A544-373741B7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 ja tiedotuksesta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FFEE20A5-1E82-4689-846F-D593F043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61" y="2811104"/>
            <a:ext cx="3356004" cy="292811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F4B564-073A-4ED6-A738-2559C77F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 marL="885190" indent="-285750"/>
            <a:r>
              <a:rPr lang="fi-FI" sz="1800">
                <a:ea typeface="Calibri" panose="020F0502020204030204" pitchFamily="34" charset="0"/>
                <a:cs typeface="Arial" panose="020B0604020202020204" pitchFamily="34" charset="0"/>
              </a:rPr>
              <a:t>Listataan kellutukseen </a:t>
            </a:r>
            <a:r>
              <a:rPr lang="fi-FI" sz="1800" dirty="0">
                <a:ea typeface="Calibri" panose="020F0502020204030204" pitchFamily="34" charset="0"/>
                <a:cs typeface="Arial" panose="020B0604020202020204" pitchFamily="34" charset="0"/>
              </a:rPr>
              <a:t>liittyvät a</a:t>
            </a:r>
            <a:r>
              <a:rPr lang="fi-FI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siat, joista tiedotettava Vaski-kirjastoille</a:t>
            </a:r>
          </a:p>
          <a:p>
            <a:pPr marL="885190" indent="-285750"/>
            <a:r>
              <a:rPr lang="fi-FI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Entä tiedotetaanko kellutuksesta asiakkaille?</a:t>
            </a:r>
          </a:p>
          <a:p>
            <a:pPr marL="885190" indent="-285750"/>
            <a:r>
              <a:rPr lang="fi-FI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Aikataulutetaan </a:t>
            </a:r>
            <a:r>
              <a:rPr lang="fi-FI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tiedotus</a:t>
            </a:r>
          </a:p>
          <a:p>
            <a:pPr marL="885190" indent="-285750"/>
            <a:r>
              <a:rPr lang="fi-FI" sz="1800">
                <a:ea typeface="Calibri" panose="020F0502020204030204" pitchFamily="34" charset="0"/>
                <a:cs typeface="Arial" panose="020B0604020202020204" pitchFamily="34" charset="0"/>
              </a:rPr>
              <a:t>Sovitaan, millä taho(i)</a:t>
            </a:r>
            <a:r>
              <a:rPr lang="fi-FI" sz="1800" err="1">
                <a:ea typeface="Calibri" panose="020F0502020204030204" pitchFamily="34" charset="0"/>
                <a:cs typeface="Arial" panose="020B0604020202020204" pitchFamily="34" charset="0"/>
              </a:rPr>
              <a:t>lla</a:t>
            </a:r>
            <a:r>
              <a:rPr lang="fi-FI" sz="1800">
                <a:ea typeface="Calibri" panose="020F0502020204030204" pitchFamily="34" charset="0"/>
                <a:cs typeface="Arial" panose="020B0604020202020204" pitchFamily="34" charset="0"/>
              </a:rPr>
              <a:t> tiedotusvastuu </a:t>
            </a:r>
            <a:endParaRPr lang="fi-FI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03831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EF79460-CAA3-45BF-9821-5E8E888F3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581891"/>
            <a:ext cx="3771009" cy="3740727"/>
          </a:xfrm>
        </p:spPr>
        <p:txBody>
          <a:bodyPr>
            <a:normAutofit/>
          </a:bodyPr>
          <a:lstStyle/>
          <a:p>
            <a:pPr algn="l"/>
            <a:r>
              <a:rPr lang="fi-FI" sz="5400"/>
              <a:t>Kiitos!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30362C2F-DE76-4668-8861-2CCF0B2C9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533020"/>
            <a:ext cx="3771009" cy="1612930"/>
          </a:xfrm>
        </p:spPr>
        <p:txBody>
          <a:bodyPr>
            <a:normAutofit/>
          </a:bodyPr>
          <a:lstStyle/>
          <a:p>
            <a:pPr algn="l"/>
            <a:r>
              <a:rPr lang="fi-FI" sz="1700" dirty="0"/>
              <a:t>Keskustelua, kommentteja, kysymyksiä?</a:t>
            </a:r>
          </a:p>
          <a:p>
            <a:pPr algn="l"/>
            <a:endParaRPr lang="fi-FI" sz="1700" dirty="0"/>
          </a:p>
          <a:p>
            <a:pPr algn="l"/>
            <a:r>
              <a:rPr lang="fi-FI" sz="1700" dirty="0">
                <a:hlinkClick r:id="rId2"/>
              </a:rPr>
              <a:t>kaisa.hypen@turku.fi</a:t>
            </a:r>
            <a:r>
              <a:rPr lang="fi-FI" sz="1700" dirty="0"/>
              <a:t> </a:t>
            </a:r>
          </a:p>
        </p:txBody>
      </p:sp>
      <p:pic>
        <p:nvPicPr>
          <p:cNvPr id="7" name="Kuva 6" descr="Keltainen ankka syöksee vettä ja roiskuttaa">
            <a:extLst>
              <a:ext uri="{FF2B5EF4-FFF2-40B4-BE49-F238E27FC236}">
                <a16:creationId xmlns:a16="http://schemas.microsoft.com/office/drawing/2014/main" id="{81B4A89C-202F-471F-904F-34ABFFB0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855" y="1168115"/>
            <a:ext cx="6028669" cy="4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0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8F962BAC8177549BAFB2B7F4CFB2DAA" ma:contentTypeVersion="10" ma:contentTypeDescription="Luo uusi asiakirja." ma:contentTypeScope="" ma:versionID="e99b69955237a3149df04fa4b346ae12">
  <xsd:schema xmlns:xsd="http://www.w3.org/2001/XMLSchema" xmlns:xs="http://www.w3.org/2001/XMLSchema" xmlns:p="http://schemas.microsoft.com/office/2006/metadata/properties" xmlns:ns2="b1f59c2a-9d6e-424c-af6d-953b71280567" xmlns:ns3="78600e00-6fe0-44a3-9d5b-9a1392d7bca8" targetNamespace="http://schemas.microsoft.com/office/2006/metadata/properties" ma:root="true" ma:fieldsID="b9d36294664fbdd25b5bb5ba8c1ddee3" ns2:_="" ns3:_="">
    <xsd:import namespace="b1f59c2a-9d6e-424c-af6d-953b71280567"/>
    <xsd:import namespace="78600e00-6fe0-44a3-9d5b-9a1392d7bc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59c2a-9d6e-424c-af6d-953b71280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0e00-6fe0-44a3-9d5b-9a1392d7bc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4B6BF8-B9A8-498B-86F2-AF8AE3382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060619-3921-45AC-AB69-4C147891A201}">
  <ds:schemaRefs>
    <ds:schemaRef ds:uri="78600e00-6fe0-44a3-9d5b-9a1392d7bca8"/>
    <ds:schemaRef ds:uri="b1f59c2a-9d6e-424c-af6d-953b712805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194035-1C22-4B76-A28D-2ED3818FE24C}">
  <ds:schemaRefs>
    <ds:schemaRef ds:uri="78600e00-6fe0-44a3-9d5b-9a1392d7bca8"/>
    <ds:schemaRef ds:uri="b1f59c2a-9d6e-424c-af6d-953b712805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759</Words>
  <Application>Microsoft Office PowerPoint</Application>
  <PresentationFormat>Laajakuva</PresentationFormat>
  <Paragraphs>84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Musiikin cd-levyjen kellutuksen tilannekatsaus</vt:lpstr>
      <vt:lpstr>Kellutuksen käyttöönottoon liittyvät toimenpiteet Kohassa</vt:lpstr>
      <vt:lpstr>PowerPoint-esitys</vt:lpstr>
      <vt:lpstr>PowerPoint-esitys</vt:lpstr>
      <vt:lpstr>Hankinnan valmistelun jatko</vt:lpstr>
      <vt:lpstr>Kellutuksen pelisäännöistä</vt:lpstr>
      <vt:lpstr>… ja tiedotuksesta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Hypén Kaisa</dc:creator>
  <cp:lastModifiedBy>Hyyppä Nina</cp:lastModifiedBy>
  <cp:revision>16</cp:revision>
  <dcterms:created xsi:type="dcterms:W3CDTF">2020-10-28T12:43:34Z</dcterms:created>
  <dcterms:modified xsi:type="dcterms:W3CDTF">2022-10-19T06:56:59Z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0x01010048F962BAC8177549BAFB2B7F4CFB2DAA</vt:lpwstr>
  </property>
</Properties>
</file>