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 id="2147483692" r:id="rId3"/>
  </p:sldMasterIdLst>
  <p:notesMasterIdLst>
    <p:notesMasterId r:id="rId14"/>
  </p:notesMasterIdLst>
  <p:sldIdLst>
    <p:sldId id="256" r:id="rId4"/>
    <p:sldId id="258" r:id="rId5"/>
    <p:sldId id="261" r:id="rId6"/>
    <p:sldId id="317" r:id="rId7"/>
    <p:sldId id="259" r:id="rId8"/>
    <p:sldId id="263" r:id="rId9"/>
    <p:sldId id="260" r:id="rId10"/>
    <p:sldId id="313" r:id="rId11"/>
    <p:sldId id="299" r:id="rId12"/>
    <p:sldId id="319"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384DC-F4DF-4D09-B64B-BAC808536E3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E6EE32D-8016-4E26-BE9E-06ECE51C68A5}">
      <dgm:prSet/>
      <dgm:spPr/>
      <dgm:t>
        <a:bodyPr/>
        <a:lstStyle/>
        <a:p>
          <a:pPr>
            <a:lnSpc>
              <a:spcPct val="100000"/>
            </a:lnSpc>
          </a:pPr>
          <a:r>
            <a:rPr lang="fi-FI" dirty="0"/>
            <a:t>Avainsanat: Yhteistyö, yhteistyö, yhteistyö…yhteistyö järjestöjen kanssa, kunnan sisällä, hyvinvointialueella etc.</a:t>
          </a:r>
          <a:endParaRPr lang="en-US" dirty="0"/>
        </a:p>
      </dgm:t>
    </dgm:pt>
    <dgm:pt modelId="{CDE4E505-2D31-43A6-AE69-BF9DD31F8EC9}" type="parTrans" cxnId="{3A5823C9-D365-4CDD-ABF2-49326ED5E45C}">
      <dgm:prSet/>
      <dgm:spPr/>
      <dgm:t>
        <a:bodyPr/>
        <a:lstStyle/>
        <a:p>
          <a:endParaRPr lang="en-US"/>
        </a:p>
      </dgm:t>
    </dgm:pt>
    <dgm:pt modelId="{8E2FD064-1643-446C-86FE-B3A44CD2DB5E}" type="sibTrans" cxnId="{3A5823C9-D365-4CDD-ABF2-49326ED5E45C}">
      <dgm:prSet/>
      <dgm:spPr/>
      <dgm:t>
        <a:bodyPr/>
        <a:lstStyle/>
        <a:p>
          <a:endParaRPr lang="en-US"/>
        </a:p>
      </dgm:t>
    </dgm:pt>
    <dgm:pt modelId="{B35A62B2-6398-4E8A-B317-3C1434B05591}">
      <dgm:prSet/>
      <dgm:spPr/>
      <dgm:t>
        <a:bodyPr/>
        <a:lstStyle/>
        <a:p>
          <a:pPr>
            <a:lnSpc>
              <a:spcPct val="100000"/>
            </a:lnSpc>
          </a:pPr>
          <a:r>
            <a:rPr lang="fi-FI" dirty="0"/>
            <a:t>Paikalliset yhteistyömahdollisuudet, toimijat ja rakenteet sekä niihin kiinnittyminen (esim. kulttuurikasvatusohjelma): mahdollistaminen ja tuottaminen</a:t>
          </a:r>
          <a:endParaRPr lang="en-US" dirty="0"/>
        </a:p>
      </dgm:t>
    </dgm:pt>
    <dgm:pt modelId="{AAE9A567-9048-41C7-A5EC-12426BE66120}" type="parTrans" cxnId="{98CCF9A7-6A31-478C-A98E-149CA4B8D97B}">
      <dgm:prSet/>
      <dgm:spPr/>
      <dgm:t>
        <a:bodyPr/>
        <a:lstStyle/>
        <a:p>
          <a:endParaRPr lang="en-US"/>
        </a:p>
      </dgm:t>
    </dgm:pt>
    <dgm:pt modelId="{4B59F038-3984-40D3-858E-A6E935C2ECEA}" type="sibTrans" cxnId="{98CCF9A7-6A31-478C-A98E-149CA4B8D97B}">
      <dgm:prSet/>
      <dgm:spPr/>
      <dgm:t>
        <a:bodyPr/>
        <a:lstStyle/>
        <a:p>
          <a:endParaRPr lang="en-US"/>
        </a:p>
      </dgm:t>
    </dgm:pt>
    <dgm:pt modelId="{B7E63427-CD9C-4513-94F6-AABA1BAD882B}">
      <dgm:prSet/>
      <dgm:spPr/>
      <dgm:t>
        <a:bodyPr/>
        <a:lstStyle/>
        <a:p>
          <a:pPr>
            <a:lnSpc>
              <a:spcPct val="100000"/>
            </a:lnSpc>
          </a:pPr>
          <a:r>
            <a:rPr lang="fi-FI" dirty="0"/>
            <a:t>Alueellinen yhteistyö ja alueelliset toimijat: millaista toimintaa voidaan yhteistyössä mahdollistaa ja tuottaa? Esim. lainattavat salkut ja niiden lainaaminen yhteistyöhön - &gt; kaikkea ei tarvitse tehdä </a:t>
          </a:r>
          <a:r>
            <a:rPr lang="fi-FI" dirty="0" err="1"/>
            <a:t>ítse</a:t>
          </a:r>
          <a:r>
            <a:rPr lang="fi-FI" dirty="0"/>
            <a:t> </a:t>
          </a:r>
          <a:endParaRPr lang="en-US" dirty="0"/>
        </a:p>
      </dgm:t>
    </dgm:pt>
    <dgm:pt modelId="{616F2E34-39CE-4A6A-A6F9-0B8E08E76D5D}" type="parTrans" cxnId="{FBD9FE8D-849E-4E04-9ADF-5483FDEC251E}">
      <dgm:prSet/>
      <dgm:spPr/>
      <dgm:t>
        <a:bodyPr/>
        <a:lstStyle/>
        <a:p>
          <a:endParaRPr lang="en-US"/>
        </a:p>
      </dgm:t>
    </dgm:pt>
    <dgm:pt modelId="{5DD77AAF-170F-4E08-8486-108BCE98402C}" type="sibTrans" cxnId="{FBD9FE8D-849E-4E04-9ADF-5483FDEC251E}">
      <dgm:prSet/>
      <dgm:spPr/>
      <dgm:t>
        <a:bodyPr/>
        <a:lstStyle/>
        <a:p>
          <a:endParaRPr lang="en-US"/>
        </a:p>
      </dgm:t>
    </dgm:pt>
    <dgm:pt modelId="{8C269499-AD63-492A-B7B2-CE028FD1E451}">
      <dgm:prSet/>
      <dgm:spPr/>
      <dgm:t>
        <a:bodyPr/>
        <a:lstStyle/>
        <a:p>
          <a:pPr>
            <a:lnSpc>
              <a:spcPct val="100000"/>
            </a:lnSpc>
          </a:pPr>
          <a:r>
            <a:rPr lang="en-US" dirty="0" err="1"/>
            <a:t>Näkökulman</a:t>
          </a:r>
          <a:r>
            <a:rPr lang="en-US" dirty="0"/>
            <a:t> </a:t>
          </a:r>
          <a:r>
            <a:rPr lang="en-US" dirty="0" err="1"/>
            <a:t>huomioiminen</a:t>
          </a:r>
          <a:r>
            <a:rPr lang="en-US" dirty="0"/>
            <a:t> </a:t>
          </a:r>
          <a:r>
            <a:rPr lang="en-US" dirty="0" err="1"/>
            <a:t>koulutuksissa</a:t>
          </a:r>
          <a:r>
            <a:rPr lang="en-US" dirty="0"/>
            <a:t> (</a:t>
          </a:r>
          <a:r>
            <a:rPr lang="en-US" dirty="0" err="1"/>
            <a:t>esim</a:t>
          </a:r>
          <a:r>
            <a:rPr lang="en-US" dirty="0"/>
            <a:t>. AKE), </a:t>
          </a:r>
          <a:r>
            <a:rPr lang="en-US" dirty="0" err="1"/>
            <a:t>yhteistyö</a:t>
          </a:r>
          <a:r>
            <a:rPr lang="en-US" dirty="0"/>
            <a:t>: </a:t>
          </a:r>
          <a:r>
            <a:rPr lang="en-US" dirty="0" err="1"/>
            <a:t>miten</a:t>
          </a:r>
          <a:r>
            <a:rPr lang="en-US" dirty="0"/>
            <a:t> </a:t>
          </a:r>
          <a:r>
            <a:rPr lang="en-US" dirty="0" err="1"/>
            <a:t>kulttuurihyvinvointia</a:t>
          </a:r>
          <a:r>
            <a:rPr lang="en-US" dirty="0"/>
            <a:t> </a:t>
          </a:r>
          <a:r>
            <a:rPr lang="en-US" dirty="0" err="1"/>
            <a:t>voi</a:t>
          </a:r>
          <a:r>
            <a:rPr lang="en-US" dirty="0"/>
            <a:t> </a:t>
          </a:r>
          <a:r>
            <a:rPr lang="en-US" dirty="0" err="1"/>
            <a:t>sitoa</a:t>
          </a:r>
          <a:r>
            <a:rPr lang="en-US" dirty="0"/>
            <a:t> </a:t>
          </a:r>
          <a:r>
            <a:rPr lang="en-US" dirty="0" err="1"/>
            <a:t>mukaan</a:t>
          </a:r>
          <a:r>
            <a:rPr lang="en-US" dirty="0"/>
            <a:t> </a:t>
          </a:r>
          <a:r>
            <a:rPr lang="en-US" dirty="0" err="1"/>
            <a:t>koulutuksiin</a:t>
          </a:r>
          <a:r>
            <a:rPr lang="en-US" dirty="0"/>
            <a:t> ja </a:t>
          </a:r>
          <a:r>
            <a:rPr lang="en-US" dirty="0" err="1"/>
            <a:t>täydennyskoulutuksiin</a:t>
          </a:r>
          <a:endParaRPr lang="en-US" dirty="0"/>
        </a:p>
      </dgm:t>
    </dgm:pt>
    <dgm:pt modelId="{44ABA443-9141-4395-8BF8-2BDD072A9631}" type="parTrans" cxnId="{044D089D-33C6-4FA5-B006-287B9B131993}">
      <dgm:prSet/>
      <dgm:spPr/>
      <dgm:t>
        <a:bodyPr/>
        <a:lstStyle/>
        <a:p>
          <a:endParaRPr lang="fi-FI"/>
        </a:p>
      </dgm:t>
    </dgm:pt>
    <dgm:pt modelId="{21D02A87-4F4F-497A-9344-044466531961}" type="sibTrans" cxnId="{044D089D-33C6-4FA5-B006-287B9B131993}">
      <dgm:prSet/>
      <dgm:spPr/>
      <dgm:t>
        <a:bodyPr/>
        <a:lstStyle/>
        <a:p>
          <a:endParaRPr lang="fi-FI"/>
        </a:p>
      </dgm:t>
    </dgm:pt>
    <dgm:pt modelId="{75950397-4380-4689-AF10-42688FC3BD7E}" type="pres">
      <dgm:prSet presAssocID="{689384DC-F4DF-4D09-B64B-BAC808536E33}" presName="root" presStyleCnt="0">
        <dgm:presLayoutVars>
          <dgm:dir/>
          <dgm:resizeHandles val="exact"/>
        </dgm:presLayoutVars>
      </dgm:prSet>
      <dgm:spPr/>
    </dgm:pt>
    <dgm:pt modelId="{166544E8-5CD7-4DE1-82BE-CF73FF64F2BF}" type="pres">
      <dgm:prSet presAssocID="{8E6EE32D-8016-4E26-BE9E-06ECE51C68A5}" presName="compNode" presStyleCnt="0"/>
      <dgm:spPr/>
    </dgm:pt>
    <dgm:pt modelId="{151EE7A9-488E-4A5F-AC94-387630D52B3D}" type="pres">
      <dgm:prSet presAssocID="{8E6EE32D-8016-4E26-BE9E-06ECE51C68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ättely"/>
        </a:ext>
      </dgm:extLst>
    </dgm:pt>
    <dgm:pt modelId="{89E36CC6-7C76-44EA-BF53-FE39F0C7E7E4}" type="pres">
      <dgm:prSet presAssocID="{8E6EE32D-8016-4E26-BE9E-06ECE51C68A5}" presName="spaceRect" presStyleCnt="0"/>
      <dgm:spPr/>
    </dgm:pt>
    <dgm:pt modelId="{A494D95F-254C-4BD9-BECF-15E9A5162A15}" type="pres">
      <dgm:prSet presAssocID="{8E6EE32D-8016-4E26-BE9E-06ECE51C68A5}" presName="textRect" presStyleLbl="revTx" presStyleIdx="0" presStyleCnt="4">
        <dgm:presLayoutVars>
          <dgm:chMax val="1"/>
          <dgm:chPref val="1"/>
        </dgm:presLayoutVars>
      </dgm:prSet>
      <dgm:spPr/>
    </dgm:pt>
    <dgm:pt modelId="{598D3BF2-3B74-4115-9509-2CB84DD64EC1}" type="pres">
      <dgm:prSet presAssocID="{8E2FD064-1643-446C-86FE-B3A44CD2DB5E}" presName="sibTrans" presStyleCnt="0"/>
      <dgm:spPr/>
    </dgm:pt>
    <dgm:pt modelId="{EEE02904-4DA1-45AF-AAB1-BC1809B37710}" type="pres">
      <dgm:prSet presAssocID="{B35A62B2-6398-4E8A-B317-3C1434B05591}" presName="compNode" presStyleCnt="0"/>
      <dgm:spPr/>
    </dgm:pt>
    <dgm:pt modelId="{1AFC858B-1BD3-450F-BE44-AC53960B0DB8}" type="pres">
      <dgm:prSet presAssocID="{B35A62B2-6398-4E8A-B317-3C1434B055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kia"/>
        </a:ext>
      </dgm:extLst>
    </dgm:pt>
    <dgm:pt modelId="{32F23135-89B2-4F14-82D5-273D16E8F557}" type="pres">
      <dgm:prSet presAssocID="{B35A62B2-6398-4E8A-B317-3C1434B05591}" presName="spaceRect" presStyleCnt="0"/>
      <dgm:spPr/>
    </dgm:pt>
    <dgm:pt modelId="{52974ADC-5F9B-4FC4-BC67-00F03BD8E46E}" type="pres">
      <dgm:prSet presAssocID="{B35A62B2-6398-4E8A-B317-3C1434B05591}" presName="textRect" presStyleLbl="revTx" presStyleIdx="1" presStyleCnt="4">
        <dgm:presLayoutVars>
          <dgm:chMax val="1"/>
          <dgm:chPref val="1"/>
        </dgm:presLayoutVars>
      </dgm:prSet>
      <dgm:spPr/>
    </dgm:pt>
    <dgm:pt modelId="{8F494413-000A-4E34-B84C-6ED791647E0B}" type="pres">
      <dgm:prSet presAssocID="{4B59F038-3984-40D3-858E-A6E935C2ECEA}" presName="sibTrans" presStyleCnt="0"/>
      <dgm:spPr/>
    </dgm:pt>
    <dgm:pt modelId="{5B983307-9BDC-4B93-B683-FB3A92E01ADD}" type="pres">
      <dgm:prSet presAssocID="{B7E63427-CD9C-4513-94F6-AABA1BAD882B}" presName="compNode" presStyleCnt="0"/>
      <dgm:spPr/>
    </dgm:pt>
    <dgm:pt modelId="{DA532FE7-F462-4894-8DC8-4EFB7EDDDF09}" type="pres">
      <dgm:prSet presAssocID="{B7E63427-CD9C-4513-94F6-AABA1BAD882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Europe-Africa"/>
        </a:ext>
      </dgm:extLst>
    </dgm:pt>
    <dgm:pt modelId="{20A024CE-2770-493A-9AB8-C3519A25294F}" type="pres">
      <dgm:prSet presAssocID="{B7E63427-CD9C-4513-94F6-AABA1BAD882B}" presName="spaceRect" presStyleCnt="0"/>
      <dgm:spPr/>
    </dgm:pt>
    <dgm:pt modelId="{BFBE14C2-375D-4556-8848-DFF436AF6DD9}" type="pres">
      <dgm:prSet presAssocID="{B7E63427-CD9C-4513-94F6-AABA1BAD882B}" presName="textRect" presStyleLbl="revTx" presStyleIdx="2" presStyleCnt="4">
        <dgm:presLayoutVars>
          <dgm:chMax val="1"/>
          <dgm:chPref val="1"/>
        </dgm:presLayoutVars>
      </dgm:prSet>
      <dgm:spPr/>
    </dgm:pt>
    <dgm:pt modelId="{D8AC79D2-CEBF-472B-A730-B428C57B97B1}" type="pres">
      <dgm:prSet presAssocID="{5DD77AAF-170F-4E08-8486-108BCE98402C}" presName="sibTrans" presStyleCnt="0"/>
      <dgm:spPr/>
    </dgm:pt>
    <dgm:pt modelId="{88B7FBBA-9F56-4639-9145-A7A4C648A366}" type="pres">
      <dgm:prSet presAssocID="{8C269499-AD63-492A-B7B2-CE028FD1E451}" presName="compNode" presStyleCnt="0"/>
      <dgm:spPr/>
    </dgm:pt>
    <dgm:pt modelId="{E17A96A2-241C-47E5-AC39-A355D8D2A2C5}" type="pres">
      <dgm:prSet presAssocID="{8C269499-AD63-492A-B7B2-CE028FD1E45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irjat"/>
        </a:ext>
      </dgm:extLst>
    </dgm:pt>
    <dgm:pt modelId="{A01F54A3-8A52-4939-8DC6-C9540F511DFB}" type="pres">
      <dgm:prSet presAssocID="{8C269499-AD63-492A-B7B2-CE028FD1E451}" presName="spaceRect" presStyleCnt="0"/>
      <dgm:spPr/>
    </dgm:pt>
    <dgm:pt modelId="{19F9D52E-1423-41B3-8D75-9E5DACA5FFFE}" type="pres">
      <dgm:prSet presAssocID="{8C269499-AD63-492A-B7B2-CE028FD1E451}" presName="textRect" presStyleLbl="revTx" presStyleIdx="3" presStyleCnt="4">
        <dgm:presLayoutVars>
          <dgm:chMax val="1"/>
          <dgm:chPref val="1"/>
        </dgm:presLayoutVars>
      </dgm:prSet>
      <dgm:spPr/>
    </dgm:pt>
  </dgm:ptLst>
  <dgm:cxnLst>
    <dgm:cxn modelId="{98EB9701-08D8-47D5-B64A-C17900FD027D}" type="presOf" srcId="{689384DC-F4DF-4D09-B64B-BAC808536E33}" destId="{75950397-4380-4689-AF10-42688FC3BD7E}" srcOrd="0" destOrd="0" presId="urn:microsoft.com/office/officeart/2018/2/layout/IconLabelList"/>
    <dgm:cxn modelId="{163C7818-4EB7-4415-993A-FDB302A0C942}" type="presOf" srcId="{8C269499-AD63-492A-B7B2-CE028FD1E451}" destId="{19F9D52E-1423-41B3-8D75-9E5DACA5FFFE}" srcOrd="0" destOrd="0" presId="urn:microsoft.com/office/officeart/2018/2/layout/IconLabelList"/>
    <dgm:cxn modelId="{1EAD956F-DA41-41CA-8E0A-06606489D06F}" type="presOf" srcId="{B7E63427-CD9C-4513-94F6-AABA1BAD882B}" destId="{BFBE14C2-375D-4556-8848-DFF436AF6DD9}" srcOrd="0" destOrd="0" presId="urn:microsoft.com/office/officeart/2018/2/layout/IconLabelList"/>
    <dgm:cxn modelId="{791FB180-77E5-4375-9BB2-D67F044792FA}" type="presOf" srcId="{B35A62B2-6398-4E8A-B317-3C1434B05591}" destId="{52974ADC-5F9B-4FC4-BC67-00F03BD8E46E}" srcOrd="0" destOrd="0" presId="urn:microsoft.com/office/officeart/2018/2/layout/IconLabelList"/>
    <dgm:cxn modelId="{FBD9FE8D-849E-4E04-9ADF-5483FDEC251E}" srcId="{689384DC-F4DF-4D09-B64B-BAC808536E33}" destId="{B7E63427-CD9C-4513-94F6-AABA1BAD882B}" srcOrd="2" destOrd="0" parTransId="{616F2E34-39CE-4A6A-A6F9-0B8E08E76D5D}" sibTransId="{5DD77AAF-170F-4E08-8486-108BCE98402C}"/>
    <dgm:cxn modelId="{044D089D-33C6-4FA5-B006-287B9B131993}" srcId="{689384DC-F4DF-4D09-B64B-BAC808536E33}" destId="{8C269499-AD63-492A-B7B2-CE028FD1E451}" srcOrd="3" destOrd="0" parTransId="{44ABA443-9141-4395-8BF8-2BDD072A9631}" sibTransId="{21D02A87-4F4F-497A-9344-044466531961}"/>
    <dgm:cxn modelId="{98CCF9A7-6A31-478C-A98E-149CA4B8D97B}" srcId="{689384DC-F4DF-4D09-B64B-BAC808536E33}" destId="{B35A62B2-6398-4E8A-B317-3C1434B05591}" srcOrd="1" destOrd="0" parTransId="{AAE9A567-9048-41C7-A5EC-12426BE66120}" sibTransId="{4B59F038-3984-40D3-858E-A6E935C2ECEA}"/>
    <dgm:cxn modelId="{20313EB6-C9A2-43FF-BC12-5F54F618F18B}" type="presOf" srcId="{8E6EE32D-8016-4E26-BE9E-06ECE51C68A5}" destId="{A494D95F-254C-4BD9-BECF-15E9A5162A15}" srcOrd="0" destOrd="0" presId="urn:microsoft.com/office/officeart/2018/2/layout/IconLabelList"/>
    <dgm:cxn modelId="{3A5823C9-D365-4CDD-ABF2-49326ED5E45C}" srcId="{689384DC-F4DF-4D09-B64B-BAC808536E33}" destId="{8E6EE32D-8016-4E26-BE9E-06ECE51C68A5}" srcOrd="0" destOrd="0" parTransId="{CDE4E505-2D31-43A6-AE69-BF9DD31F8EC9}" sibTransId="{8E2FD064-1643-446C-86FE-B3A44CD2DB5E}"/>
    <dgm:cxn modelId="{7A3B7285-64DC-49E2-BAF8-176CD4116EF9}" type="presParOf" srcId="{75950397-4380-4689-AF10-42688FC3BD7E}" destId="{166544E8-5CD7-4DE1-82BE-CF73FF64F2BF}" srcOrd="0" destOrd="0" presId="urn:microsoft.com/office/officeart/2018/2/layout/IconLabelList"/>
    <dgm:cxn modelId="{4C7C5E26-F569-4FF7-8772-B0365C957ECD}" type="presParOf" srcId="{166544E8-5CD7-4DE1-82BE-CF73FF64F2BF}" destId="{151EE7A9-488E-4A5F-AC94-387630D52B3D}" srcOrd="0" destOrd="0" presId="urn:microsoft.com/office/officeart/2018/2/layout/IconLabelList"/>
    <dgm:cxn modelId="{FF6E48A4-8ECB-4D3A-A62C-B854023BD97A}" type="presParOf" srcId="{166544E8-5CD7-4DE1-82BE-CF73FF64F2BF}" destId="{89E36CC6-7C76-44EA-BF53-FE39F0C7E7E4}" srcOrd="1" destOrd="0" presId="urn:microsoft.com/office/officeart/2018/2/layout/IconLabelList"/>
    <dgm:cxn modelId="{FC4A2066-B6A6-45A3-8DF6-6804DDA8E43E}" type="presParOf" srcId="{166544E8-5CD7-4DE1-82BE-CF73FF64F2BF}" destId="{A494D95F-254C-4BD9-BECF-15E9A5162A15}" srcOrd="2" destOrd="0" presId="urn:microsoft.com/office/officeart/2018/2/layout/IconLabelList"/>
    <dgm:cxn modelId="{38898BA9-BBCC-4D9B-91B0-5AAE7AF95B0B}" type="presParOf" srcId="{75950397-4380-4689-AF10-42688FC3BD7E}" destId="{598D3BF2-3B74-4115-9509-2CB84DD64EC1}" srcOrd="1" destOrd="0" presId="urn:microsoft.com/office/officeart/2018/2/layout/IconLabelList"/>
    <dgm:cxn modelId="{637C8F69-B2F6-4707-9274-39DBC380C5B7}" type="presParOf" srcId="{75950397-4380-4689-AF10-42688FC3BD7E}" destId="{EEE02904-4DA1-45AF-AAB1-BC1809B37710}" srcOrd="2" destOrd="0" presId="urn:microsoft.com/office/officeart/2018/2/layout/IconLabelList"/>
    <dgm:cxn modelId="{C7FD02C4-FC72-49D3-96CC-B33835AFD8D3}" type="presParOf" srcId="{EEE02904-4DA1-45AF-AAB1-BC1809B37710}" destId="{1AFC858B-1BD3-450F-BE44-AC53960B0DB8}" srcOrd="0" destOrd="0" presId="urn:microsoft.com/office/officeart/2018/2/layout/IconLabelList"/>
    <dgm:cxn modelId="{081D8E57-868F-4899-AF9D-84BE11D995EE}" type="presParOf" srcId="{EEE02904-4DA1-45AF-AAB1-BC1809B37710}" destId="{32F23135-89B2-4F14-82D5-273D16E8F557}" srcOrd="1" destOrd="0" presId="urn:microsoft.com/office/officeart/2018/2/layout/IconLabelList"/>
    <dgm:cxn modelId="{06A6569C-BE1B-41A1-AB9B-E6783CAED0F2}" type="presParOf" srcId="{EEE02904-4DA1-45AF-AAB1-BC1809B37710}" destId="{52974ADC-5F9B-4FC4-BC67-00F03BD8E46E}" srcOrd="2" destOrd="0" presId="urn:microsoft.com/office/officeart/2018/2/layout/IconLabelList"/>
    <dgm:cxn modelId="{1B1CE3F9-67C8-4817-93BC-7E47D79BADD9}" type="presParOf" srcId="{75950397-4380-4689-AF10-42688FC3BD7E}" destId="{8F494413-000A-4E34-B84C-6ED791647E0B}" srcOrd="3" destOrd="0" presId="urn:microsoft.com/office/officeart/2018/2/layout/IconLabelList"/>
    <dgm:cxn modelId="{FDC177F8-846A-4B81-AC6C-C4E4F8A0894B}" type="presParOf" srcId="{75950397-4380-4689-AF10-42688FC3BD7E}" destId="{5B983307-9BDC-4B93-B683-FB3A92E01ADD}" srcOrd="4" destOrd="0" presId="urn:microsoft.com/office/officeart/2018/2/layout/IconLabelList"/>
    <dgm:cxn modelId="{B4B5E534-CC5D-4968-BCB9-7F577874F018}" type="presParOf" srcId="{5B983307-9BDC-4B93-B683-FB3A92E01ADD}" destId="{DA532FE7-F462-4894-8DC8-4EFB7EDDDF09}" srcOrd="0" destOrd="0" presId="urn:microsoft.com/office/officeart/2018/2/layout/IconLabelList"/>
    <dgm:cxn modelId="{94BB8A14-45B1-40E6-BA19-1C37D8B296F7}" type="presParOf" srcId="{5B983307-9BDC-4B93-B683-FB3A92E01ADD}" destId="{20A024CE-2770-493A-9AB8-C3519A25294F}" srcOrd="1" destOrd="0" presId="urn:microsoft.com/office/officeart/2018/2/layout/IconLabelList"/>
    <dgm:cxn modelId="{ADC3501C-7D56-48B4-84D1-F75F95BC2C5C}" type="presParOf" srcId="{5B983307-9BDC-4B93-B683-FB3A92E01ADD}" destId="{BFBE14C2-375D-4556-8848-DFF436AF6DD9}" srcOrd="2" destOrd="0" presId="urn:microsoft.com/office/officeart/2018/2/layout/IconLabelList"/>
    <dgm:cxn modelId="{8767339F-A47D-47E6-A63E-D1B96EFE5740}" type="presParOf" srcId="{75950397-4380-4689-AF10-42688FC3BD7E}" destId="{D8AC79D2-CEBF-472B-A730-B428C57B97B1}" srcOrd="5" destOrd="0" presId="urn:microsoft.com/office/officeart/2018/2/layout/IconLabelList"/>
    <dgm:cxn modelId="{5E707986-1DA5-4E51-BCB4-1AD5E8762DF5}" type="presParOf" srcId="{75950397-4380-4689-AF10-42688FC3BD7E}" destId="{88B7FBBA-9F56-4639-9145-A7A4C648A366}" srcOrd="6" destOrd="0" presId="urn:microsoft.com/office/officeart/2018/2/layout/IconLabelList"/>
    <dgm:cxn modelId="{870ABBFC-3FAB-4693-8BEE-60A1F873787D}" type="presParOf" srcId="{88B7FBBA-9F56-4639-9145-A7A4C648A366}" destId="{E17A96A2-241C-47E5-AC39-A355D8D2A2C5}" srcOrd="0" destOrd="0" presId="urn:microsoft.com/office/officeart/2018/2/layout/IconLabelList"/>
    <dgm:cxn modelId="{22DB88DC-8BF7-40F5-941E-C393AA3A0EFE}" type="presParOf" srcId="{88B7FBBA-9F56-4639-9145-A7A4C648A366}" destId="{A01F54A3-8A52-4939-8DC6-C9540F511DFB}" srcOrd="1" destOrd="0" presId="urn:microsoft.com/office/officeart/2018/2/layout/IconLabelList"/>
    <dgm:cxn modelId="{FEBE50A9-B04C-45C3-9A53-D2818B921511}" type="presParOf" srcId="{88B7FBBA-9F56-4639-9145-A7A4C648A366}" destId="{19F9D52E-1423-41B3-8D75-9E5DACA5FFFE}"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EE7A9-488E-4A5F-AC94-387630D52B3D}">
      <dsp:nvSpPr>
        <dsp:cNvPr id="0" name=""/>
        <dsp:cNvSpPr/>
      </dsp:nvSpPr>
      <dsp:spPr>
        <a:xfrm>
          <a:off x="471384" y="336086"/>
          <a:ext cx="764912" cy="764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4D95F-254C-4BD9-BECF-15E9A5162A15}">
      <dsp:nvSpPr>
        <dsp:cNvPr id="0" name=""/>
        <dsp:cNvSpPr/>
      </dsp:nvSpPr>
      <dsp:spPr>
        <a:xfrm>
          <a:off x="3937" y="1438494"/>
          <a:ext cx="1699804" cy="114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i-FI" sz="1100" kern="1200" dirty="0"/>
            <a:t>Avainsanat: Yhteistyö, yhteistyö, yhteistyö…yhteistyö järjestöjen kanssa, kunnan sisällä, hyvinvointialueella etc.</a:t>
          </a:r>
          <a:endParaRPr lang="en-US" sz="1100" kern="1200" dirty="0"/>
        </a:p>
      </dsp:txBody>
      <dsp:txXfrm>
        <a:off x="3937" y="1438494"/>
        <a:ext cx="1699804" cy="1147368"/>
      </dsp:txXfrm>
    </dsp:sp>
    <dsp:sp modelId="{1AFC858B-1BD3-450F-BE44-AC53960B0DB8}">
      <dsp:nvSpPr>
        <dsp:cNvPr id="0" name=""/>
        <dsp:cNvSpPr/>
      </dsp:nvSpPr>
      <dsp:spPr>
        <a:xfrm>
          <a:off x="2468654" y="336086"/>
          <a:ext cx="764912" cy="764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74ADC-5F9B-4FC4-BC67-00F03BD8E46E}">
      <dsp:nvSpPr>
        <dsp:cNvPr id="0" name=""/>
        <dsp:cNvSpPr/>
      </dsp:nvSpPr>
      <dsp:spPr>
        <a:xfrm>
          <a:off x="2001208" y="1438494"/>
          <a:ext cx="1699804" cy="114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i-FI" sz="1100" kern="1200" dirty="0"/>
            <a:t>Paikalliset yhteistyömahdollisuudet, toimijat ja rakenteet sekä niihin kiinnittyminen (esim. kulttuurikasvatusohjelma): mahdollistaminen ja tuottaminen</a:t>
          </a:r>
          <a:endParaRPr lang="en-US" sz="1100" kern="1200" dirty="0"/>
        </a:p>
      </dsp:txBody>
      <dsp:txXfrm>
        <a:off x="2001208" y="1438494"/>
        <a:ext cx="1699804" cy="1147368"/>
      </dsp:txXfrm>
    </dsp:sp>
    <dsp:sp modelId="{DA532FE7-F462-4894-8DC8-4EFB7EDDDF09}">
      <dsp:nvSpPr>
        <dsp:cNvPr id="0" name=""/>
        <dsp:cNvSpPr/>
      </dsp:nvSpPr>
      <dsp:spPr>
        <a:xfrm>
          <a:off x="4465925" y="336086"/>
          <a:ext cx="764912" cy="7649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E14C2-375D-4556-8848-DFF436AF6DD9}">
      <dsp:nvSpPr>
        <dsp:cNvPr id="0" name=""/>
        <dsp:cNvSpPr/>
      </dsp:nvSpPr>
      <dsp:spPr>
        <a:xfrm>
          <a:off x="3998478" y="1438494"/>
          <a:ext cx="1699804" cy="114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i-FI" sz="1100" kern="1200" dirty="0"/>
            <a:t>Alueellinen yhteistyö ja alueelliset toimijat: millaista toimintaa voidaan yhteistyössä mahdollistaa ja tuottaa? Esim. lainattavat salkut ja niiden lainaaminen yhteistyöhön - &gt; kaikkea ei tarvitse tehdä </a:t>
          </a:r>
          <a:r>
            <a:rPr lang="fi-FI" sz="1100" kern="1200" dirty="0" err="1"/>
            <a:t>ítse</a:t>
          </a:r>
          <a:r>
            <a:rPr lang="fi-FI" sz="1100" kern="1200" dirty="0"/>
            <a:t> </a:t>
          </a:r>
          <a:endParaRPr lang="en-US" sz="1100" kern="1200" dirty="0"/>
        </a:p>
      </dsp:txBody>
      <dsp:txXfrm>
        <a:off x="3998478" y="1438494"/>
        <a:ext cx="1699804" cy="1147368"/>
      </dsp:txXfrm>
    </dsp:sp>
    <dsp:sp modelId="{E17A96A2-241C-47E5-AC39-A355D8D2A2C5}">
      <dsp:nvSpPr>
        <dsp:cNvPr id="0" name=""/>
        <dsp:cNvSpPr/>
      </dsp:nvSpPr>
      <dsp:spPr>
        <a:xfrm>
          <a:off x="6463195" y="336086"/>
          <a:ext cx="764912" cy="7649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9D52E-1423-41B3-8D75-9E5DACA5FFFE}">
      <dsp:nvSpPr>
        <dsp:cNvPr id="0" name=""/>
        <dsp:cNvSpPr/>
      </dsp:nvSpPr>
      <dsp:spPr>
        <a:xfrm>
          <a:off x="5995749" y="1438494"/>
          <a:ext cx="1699804" cy="114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err="1"/>
            <a:t>Näkökulman</a:t>
          </a:r>
          <a:r>
            <a:rPr lang="en-US" sz="1100" kern="1200" dirty="0"/>
            <a:t> </a:t>
          </a:r>
          <a:r>
            <a:rPr lang="en-US" sz="1100" kern="1200" dirty="0" err="1"/>
            <a:t>huomioiminen</a:t>
          </a:r>
          <a:r>
            <a:rPr lang="en-US" sz="1100" kern="1200" dirty="0"/>
            <a:t> </a:t>
          </a:r>
          <a:r>
            <a:rPr lang="en-US" sz="1100" kern="1200" dirty="0" err="1"/>
            <a:t>koulutuksissa</a:t>
          </a:r>
          <a:r>
            <a:rPr lang="en-US" sz="1100" kern="1200" dirty="0"/>
            <a:t> (</a:t>
          </a:r>
          <a:r>
            <a:rPr lang="en-US" sz="1100" kern="1200" dirty="0" err="1"/>
            <a:t>esim</a:t>
          </a:r>
          <a:r>
            <a:rPr lang="en-US" sz="1100" kern="1200" dirty="0"/>
            <a:t>. AKE), </a:t>
          </a:r>
          <a:r>
            <a:rPr lang="en-US" sz="1100" kern="1200" dirty="0" err="1"/>
            <a:t>yhteistyö</a:t>
          </a:r>
          <a:r>
            <a:rPr lang="en-US" sz="1100" kern="1200" dirty="0"/>
            <a:t>: </a:t>
          </a:r>
          <a:r>
            <a:rPr lang="en-US" sz="1100" kern="1200" dirty="0" err="1"/>
            <a:t>miten</a:t>
          </a:r>
          <a:r>
            <a:rPr lang="en-US" sz="1100" kern="1200" dirty="0"/>
            <a:t> </a:t>
          </a:r>
          <a:r>
            <a:rPr lang="en-US" sz="1100" kern="1200" dirty="0" err="1"/>
            <a:t>kulttuurihyvinvointia</a:t>
          </a:r>
          <a:r>
            <a:rPr lang="en-US" sz="1100" kern="1200" dirty="0"/>
            <a:t> </a:t>
          </a:r>
          <a:r>
            <a:rPr lang="en-US" sz="1100" kern="1200" dirty="0" err="1"/>
            <a:t>voi</a:t>
          </a:r>
          <a:r>
            <a:rPr lang="en-US" sz="1100" kern="1200" dirty="0"/>
            <a:t> </a:t>
          </a:r>
          <a:r>
            <a:rPr lang="en-US" sz="1100" kern="1200" dirty="0" err="1"/>
            <a:t>sitoa</a:t>
          </a:r>
          <a:r>
            <a:rPr lang="en-US" sz="1100" kern="1200" dirty="0"/>
            <a:t> </a:t>
          </a:r>
          <a:r>
            <a:rPr lang="en-US" sz="1100" kern="1200" dirty="0" err="1"/>
            <a:t>mukaan</a:t>
          </a:r>
          <a:r>
            <a:rPr lang="en-US" sz="1100" kern="1200" dirty="0"/>
            <a:t> </a:t>
          </a:r>
          <a:r>
            <a:rPr lang="en-US" sz="1100" kern="1200" dirty="0" err="1"/>
            <a:t>koulutuksiin</a:t>
          </a:r>
          <a:r>
            <a:rPr lang="en-US" sz="1100" kern="1200" dirty="0"/>
            <a:t> ja </a:t>
          </a:r>
          <a:r>
            <a:rPr lang="en-US" sz="1100" kern="1200" dirty="0" err="1"/>
            <a:t>täydennyskoulutuksiin</a:t>
          </a:r>
          <a:endParaRPr lang="en-US" sz="1100" kern="1200" dirty="0"/>
        </a:p>
      </dsp:txBody>
      <dsp:txXfrm>
        <a:off x="5995749" y="1438494"/>
        <a:ext cx="1699804" cy="11473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53662-24FA-4CD0-8028-D409F6C0F603}" type="datetimeFigureOut">
              <a:rPr lang="fi-FI" smtClean="0"/>
              <a:t>13.12.2022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ACD5A-53DB-40FE-91B1-0AD2E693CD49}" type="slidenum">
              <a:rPr lang="fi-FI" smtClean="0"/>
              <a:t>‹#›</a:t>
            </a:fld>
            <a:endParaRPr lang="fi-FI"/>
          </a:p>
        </p:txBody>
      </p:sp>
    </p:spTree>
    <p:extLst>
      <p:ext uri="{BB962C8B-B14F-4D97-AF65-F5344CB8AC3E}">
        <p14:creationId xmlns:p14="http://schemas.microsoft.com/office/powerpoint/2010/main" val="217100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173F66-54EB-4BBA-A680-F07A714A105B}"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8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December 13,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3350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December 13,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614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December 13,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8123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093884" y="506415"/>
            <a:ext cx="5105400" cy="1567919"/>
          </a:xfrm>
          <a:prstGeom prst="rect">
            <a:avLst/>
          </a:prstGeom>
        </p:spPr>
        <p:txBody>
          <a:bodyPr vert="horz" lIns="91440" tIns="45720" rIns="91440" bIns="45720" rtlCol="0">
            <a:noAutofit/>
          </a:bodyPr>
          <a:lstStyle>
            <a:lvl1pPr marL="0" indent="0">
              <a:buFontTx/>
              <a:buNone/>
              <a:defRPr/>
            </a:lvl1pPr>
            <a:lvl2pPr marL="479988" indent="-239994">
              <a:buFont typeface="Arial"/>
              <a:buChar char="•"/>
              <a:defRPr/>
            </a:lvl2pPr>
            <a:lvl3pPr marL="767981" indent="-239994">
              <a:buSzPct val="100000"/>
              <a:buFont typeface="Lucida Grande"/>
              <a:buChar char="-"/>
              <a:defRPr/>
            </a:lvl3pPr>
          </a:lstStyle>
          <a:p>
            <a:pPr lvl="0"/>
            <a:r>
              <a:rPr lang="fi-FI"/>
              <a:t>Muokkaa tekstin perustyylejä</a:t>
            </a:r>
          </a:p>
          <a:p>
            <a:pPr lvl="1"/>
            <a:r>
              <a:rPr lang="fi-FI"/>
              <a:t>toinen taso</a:t>
            </a:r>
          </a:p>
        </p:txBody>
      </p:sp>
      <p:sp>
        <p:nvSpPr>
          <p:cNvPr id="5" name="Title Placeholder 1"/>
          <p:cNvSpPr>
            <a:spLocks noGrp="1"/>
          </p:cNvSpPr>
          <p:nvPr>
            <p:ph type="title"/>
          </p:nvPr>
        </p:nvSpPr>
        <p:spPr>
          <a:xfrm>
            <a:off x="1179882" y="506413"/>
            <a:ext cx="4617769" cy="998539"/>
          </a:xfrm>
          <a:prstGeom prst="rect">
            <a:avLst/>
          </a:prstGeom>
        </p:spPr>
        <p:txBody>
          <a:bodyPr vert="horz" lIns="0" tIns="0" rIns="0" bIns="0" rtlCol="0" anchor="b">
            <a:noAutofit/>
          </a:bodyPr>
          <a:lstStyle/>
          <a:p>
            <a:r>
              <a:rPr lang="fi-FI"/>
              <a:t>Muokkaa perustyyl. napsautt.</a:t>
            </a:r>
            <a:endParaRPr lang="en-US" dirty="0"/>
          </a:p>
        </p:txBody>
      </p:sp>
    </p:spTree>
    <p:extLst>
      <p:ext uri="{BB962C8B-B14F-4D97-AF65-F5344CB8AC3E}">
        <p14:creationId xmlns:p14="http://schemas.microsoft.com/office/powerpoint/2010/main" val="52871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084919" y="1835151"/>
            <a:ext cx="8978900" cy="4057915"/>
          </a:xfrm>
          <a:prstGeom prst="rect">
            <a:avLst/>
          </a:prstGeom>
        </p:spPr>
        <p:txBody>
          <a:bodyPr vert="horz" lIns="91440" tIns="45720" rIns="91440" bIns="45720" rtlCol="0">
            <a:noAutofit/>
          </a:bodyPr>
          <a:lstStyle>
            <a:lvl1pPr marL="239178" indent="-239178">
              <a:buFont typeface="Arial"/>
              <a:buChar char="•"/>
              <a:defRPr/>
            </a:lvl1pPr>
            <a:lvl2pPr marL="719982" indent="-239994">
              <a:buFont typeface="Lucida Grande"/>
              <a:buChar char="–"/>
              <a:defRPr/>
            </a:lvl2pPr>
            <a:lvl3pPr marL="1199970" indent="-239994">
              <a:buSzPct val="60000"/>
              <a:buFont typeface="Courier New"/>
              <a:buChar char="o"/>
              <a:defRPr/>
            </a:lvl3pPr>
            <a:lvl4pPr marL="1679958" indent="-239994">
              <a:buSzPct val="100000"/>
              <a:buFont typeface="Lucida Grande"/>
              <a:buChar char="–"/>
              <a:defRPr/>
            </a:lvl4pPr>
            <a:lvl5pPr marL="2159946">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itle Placeholder 1"/>
          <p:cNvSpPr>
            <a:spLocks noGrp="1"/>
          </p:cNvSpPr>
          <p:nvPr>
            <p:ph type="title"/>
          </p:nvPr>
        </p:nvSpPr>
        <p:spPr>
          <a:xfrm>
            <a:off x="1179881" y="506413"/>
            <a:ext cx="9883936" cy="998539"/>
          </a:xfrm>
          <a:prstGeom prst="rect">
            <a:avLst/>
          </a:prstGeom>
        </p:spPr>
        <p:txBody>
          <a:bodyPr vert="horz" lIns="0" tIns="0" rIns="91440" bIns="0" rtlCol="0" anchor="b">
            <a:noAutofit/>
          </a:bodyPr>
          <a:lstStyle/>
          <a:p>
            <a:r>
              <a:rPr lang="fi-FI"/>
              <a:t>Muokkaa perustyyl. napsautt.</a:t>
            </a:r>
            <a:endParaRPr lang="en-US" dirty="0"/>
          </a:p>
        </p:txBody>
      </p:sp>
    </p:spTree>
    <p:extLst>
      <p:ext uri="{BB962C8B-B14F-4D97-AF65-F5344CB8AC3E}">
        <p14:creationId xmlns:p14="http://schemas.microsoft.com/office/powerpoint/2010/main" val="1566663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093884" y="506415"/>
            <a:ext cx="5105400" cy="1567919"/>
          </a:xfrm>
          <a:prstGeom prst="rect">
            <a:avLst/>
          </a:prstGeom>
        </p:spPr>
        <p:txBody>
          <a:bodyPr vert="horz" lIns="91440" tIns="45720" rIns="91440" bIns="45720" rtlCol="0">
            <a:noAutofit/>
          </a:bodyPr>
          <a:lstStyle>
            <a:lvl1pPr marL="0" indent="0">
              <a:buFontTx/>
              <a:buNone/>
              <a:defRPr/>
            </a:lvl1pPr>
            <a:lvl2pPr marL="479988" indent="-239994">
              <a:buFont typeface="Arial"/>
              <a:buChar char="•"/>
              <a:defRPr/>
            </a:lvl2pPr>
            <a:lvl3pPr marL="767981" indent="-239994">
              <a:buSzPct val="100000"/>
              <a:buFont typeface="Lucida Grande"/>
              <a:buChar char="-"/>
              <a:defRPr/>
            </a:lvl3pPr>
          </a:lstStyle>
          <a:p>
            <a:pPr lvl="0"/>
            <a:r>
              <a:rPr lang="fi-FI"/>
              <a:t>Muokkaa tekstin perustyylejä</a:t>
            </a:r>
          </a:p>
          <a:p>
            <a:pPr lvl="1"/>
            <a:r>
              <a:rPr lang="fi-FI"/>
              <a:t>toinen taso</a:t>
            </a:r>
          </a:p>
        </p:txBody>
      </p:sp>
      <p:sp>
        <p:nvSpPr>
          <p:cNvPr id="5" name="Title Placeholder 1"/>
          <p:cNvSpPr>
            <a:spLocks noGrp="1"/>
          </p:cNvSpPr>
          <p:nvPr>
            <p:ph type="title"/>
          </p:nvPr>
        </p:nvSpPr>
        <p:spPr>
          <a:xfrm>
            <a:off x="1179882" y="506413"/>
            <a:ext cx="4617769" cy="998539"/>
          </a:xfrm>
          <a:prstGeom prst="rect">
            <a:avLst/>
          </a:prstGeom>
        </p:spPr>
        <p:txBody>
          <a:bodyPr vert="horz" lIns="0" tIns="0" rIns="0" bIns="0" rtlCol="0" anchor="b">
            <a:noAutofit/>
          </a:bodyPr>
          <a:lstStyle/>
          <a:p>
            <a:r>
              <a:rPr lang="fi-FI"/>
              <a:t>Muokkaa perustyyl. napsautt.</a:t>
            </a:r>
            <a:endParaRPr lang="en-US" dirty="0"/>
          </a:p>
        </p:txBody>
      </p:sp>
    </p:spTree>
    <p:extLst>
      <p:ext uri="{BB962C8B-B14F-4D97-AF65-F5344CB8AC3E}">
        <p14:creationId xmlns:p14="http://schemas.microsoft.com/office/powerpoint/2010/main" val="1041131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3886" y="0"/>
            <a:ext cx="6098116"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889596" y="3746209"/>
            <a:ext cx="4682277" cy="1942281"/>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889596" y="1835144"/>
            <a:ext cx="4682277" cy="1700387"/>
          </a:xfrm>
          <a:prstGeom prst="rect">
            <a:avLst/>
          </a:prstGeom>
        </p:spPr>
        <p:txBody>
          <a:bodyPr vert="horz" lIns="0" tIns="0" rIns="0" bIns="0" rtlCol="0" anchor="b">
            <a:noAutofit/>
          </a:bodyPr>
          <a:lstStyle>
            <a:lvl1pPr>
              <a:defRPr>
                <a:solidFill>
                  <a:srgbClr val="000000"/>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7" name="Picture 6" descr="TURKUABO_VAAKA-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3209" y="5894975"/>
            <a:ext cx="1364691" cy="713620"/>
          </a:xfrm>
          <a:prstGeom prst="rect">
            <a:avLst/>
          </a:prstGeom>
        </p:spPr>
      </p:pic>
    </p:spTree>
    <p:extLst>
      <p:ext uri="{BB962C8B-B14F-4D97-AF65-F5344CB8AC3E}">
        <p14:creationId xmlns:p14="http://schemas.microsoft.com/office/powerpoint/2010/main" val="2966352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70379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a:t>
            </a:r>
            <a:br>
              <a:rPr lang="fi-FI" dirty="0"/>
            </a:br>
            <a:r>
              <a:rPr lang="fi-FI" dirty="0"/>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931401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198102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dirty="0"/>
              <a:t>Väliotsikko kuvan päällä</a:t>
            </a:r>
          </a:p>
        </p:txBody>
      </p:sp>
    </p:spTree>
    <p:extLst>
      <p:ext uri="{BB962C8B-B14F-4D97-AF65-F5344CB8AC3E}">
        <p14:creationId xmlns:p14="http://schemas.microsoft.com/office/powerpoint/2010/main" val="419167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December 13,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6537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3935948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dirty="0"/>
            </a:br>
            <a:r>
              <a:rPr lang="fi-FI" dirty="0"/>
              <a:t> </a:t>
            </a:r>
            <a:br>
              <a:rPr lang="fi-FI" dirty="0"/>
            </a:br>
            <a:r>
              <a:rPr lang="fi-FI" dirty="0"/>
              <a:t>Jos käytät </a:t>
            </a:r>
            <a:r>
              <a:rPr lang="fi-FI" dirty="0" err="1"/>
              <a:t>Kameleo</a:t>
            </a:r>
            <a:r>
              <a:rPr lang="fi-FI" dirty="0"/>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530430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489648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r>
              <a:rPr lang="fi-FI" dirty="0"/>
              <a:t>Jos käytät </a:t>
            </a:r>
            <a:r>
              <a:rPr lang="fi-FI" dirty="0" err="1"/>
              <a:t>Kameleo</a:t>
            </a:r>
            <a:r>
              <a:rPr lang="fi-FI" dirty="0"/>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spTree>
    <p:extLst>
      <p:ext uri="{BB962C8B-B14F-4D97-AF65-F5344CB8AC3E}">
        <p14:creationId xmlns:p14="http://schemas.microsoft.com/office/powerpoint/2010/main" val="2947393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1895269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3862901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dirty="0"/>
            </a:br>
            <a:br>
              <a:rPr lang="fi-FI" dirty="0"/>
            </a:br>
            <a:r>
              <a:rPr lang="fi-FI" dirty="0"/>
              <a:t>Jos käytät </a:t>
            </a:r>
            <a:r>
              <a:rPr lang="fi-FI" dirty="0" err="1"/>
              <a:t>Kameleo</a:t>
            </a:r>
            <a:r>
              <a:rPr lang="fi-FI" dirty="0"/>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dirty="0"/>
              <a:t>Kuva: Kuvaajan nimi</a:t>
            </a:r>
          </a:p>
        </p:txBody>
      </p:sp>
    </p:spTree>
    <p:extLst>
      <p:ext uri="{BB962C8B-B14F-4D97-AF65-F5344CB8AC3E}">
        <p14:creationId xmlns:p14="http://schemas.microsoft.com/office/powerpoint/2010/main" val="245351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1002212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292302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December 13,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7220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December 13,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7255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December 13,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5733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December 13,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5322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December 13,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3860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December 13,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0727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December 13,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3489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Tuesday, December 13,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781350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 id="2147483691" r:id="rId1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URKUABO_VAAKA-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209" y="5894975"/>
            <a:ext cx="1364691" cy="713620"/>
          </a:xfrm>
          <a:prstGeom prst="rect">
            <a:avLst/>
          </a:prstGeom>
        </p:spPr>
      </p:pic>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perustyyl. napsautt.</a:t>
            </a:r>
            <a:endParaRPr lang="en-US" dirty="0"/>
          </a:p>
        </p:txBody>
      </p:sp>
      <p:pic>
        <p:nvPicPr>
          <p:cNvPr id="5" name="Picture 4" descr="TURKUABO_VAAKA-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3209" y="7945883"/>
            <a:ext cx="1655284" cy="865576"/>
          </a:xfrm>
          <a:prstGeom prst="rect">
            <a:avLst/>
          </a:prstGeom>
        </p:spPr>
      </p:pic>
      <p:pic>
        <p:nvPicPr>
          <p:cNvPr id="8" name="Picture 7" descr="TURKUABO_VAAKA-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409" y="8149083"/>
            <a:ext cx="1655284" cy="865576"/>
          </a:xfrm>
          <a:prstGeom prst="rect">
            <a:avLst/>
          </a:prstGeom>
        </p:spPr>
      </p:pic>
      <p:pic>
        <p:nvPicPr>
          <p:cNvPr id="9" name="Picture 8" descr="TURKUABO_VAAKA-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9609" y="8352283"/>
            <a:ext cx="1655284" cy="865576"/>
          </a:xfrm>
          <a:prstGeom prst="rect">
            <a:avLst/>
          </a:prstGeom>
        </p:spPr>
      </p:pic>
    </p:spTree>
    <p:extLst>
      <p:ext uri="{BB962C8B-B14F-4D97-AF65-F5344CB8AC3E}">
        <p14:creationId xmlns:p14="http://schemas.microsoft.com/office/powerpoint/2010/main" val="18749008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38167004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kotiseutuliitto.fi/tietopankki/yhdistykset-ja-kunnat-kulttuurikumppaneina/erilaiset-toimijat/" TargetMode="External"/><Relationship Id="rId1" Type="http://schemas.openxmlformats.org/officeDocument/2006/relationships/slideLayout" Target="../slideLayouts/slideLayout2.xml"/><Relationship Id="rId4" Type="http://schemas.openxmlformats.org/officeDocument/2006/relationships/hyperlink" Target="https://taidetutka.fi/2022/kulttuurihyvinvointia-kirjastosta/"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alkoisen pinnan värien käynnistys">
            <a:extLst>
              <a:ext uri="{FF2B5EF4-FFF2-40B4-BE49-F238E27FC236}">
                <a16:creationId xmlns:a16="http://schemas.microsoft.com/office/drawing/2014/main" id="{EE2CAE3D-3E2F-00B5-D296-09BA11E78088}"/>
              </a:ext>
            </a:extLst>
          </p:cNvPr>
          <p:cNvPicPr>
            <a:picLocks noChangeAspect="1"/>
          </p:cNvPicPr>
          <p:nvPr/>
        </p:nvPicPr>
        <p:blipFill rotWithShape="1">
          <a:blip r:embed="rId2"/>
          <a:srcRect t="2344" b="22656"/>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1145F121-7DB3-4C20-B960-333CE29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FA613E5-7D3F-40C4-B467-27E2D235DEFD}"/>
              </a:ext>
            </a:extLst>
          </p:cNvPr>
          <p:cNvSpPr>
            <a:spLocks noGrp="1"/>
          </p:cNvSpPr>
          <p:nvPr>
            <p:ph type="ctrTitle"/>
          </p:nvPr>
        </p:nvSpPr>
        <p:spPr>
          <a:xfrm>
            <a:off x="1524000" y="1028701"/>
            <a:ext cx="9144000" cy="3850276"/>
          </a:xfrm>
        </p:spPr>
        <p:txBody>
          <a:bodyPr>
            <a:normAutofit/>
          </a:bodyPr>
          <a:lstStyle/>
          <a:p>
            <a:r>
              <a:rPr lang="fi-FI" dirty="0"/>
              <a:t>Kirjastosta kulttuurihyvinvointia</a:t>
            </a:r>
          </a:p>
        </p:txBody>
      </p:sp>
      <p:sp>
        <p:nvSpPr>
          <p:cNvPr id="3" name="Alaotsikko 2">
            <a:extLst>
              <a:ext uri="{FF2B5EF4-FFF2-40B4-BE49-F238E27FC236}">
                <a16:creationId xmlns:a16="http://schemas.microsoft.com/office/drawing/2014/main" id="{E32D6367-F652-457A-8C4A-D7FF7AEA8331}"/>
              </a:ext>
            </a:extLst>
          </p:cNvPr>
          <p:cNvSpPr>
            <a:spLocks noGrp="1"/>
          </p:cNvSpPr>
          <p:nvPr>
            <p:ph type="subTitle" idx="1"/>
          </p:nvPr>
        </p:nvSpPr>
        <p:spPr>
          <a:xfrm>
            <a:off x="1524000" y="5048793"/>
            <a:ext cx="9144000" cy="836023"/>
          </a:xfrm>
        </p:spPr>
        <p:txBody>
          <a:bodyPr>
            <a:normAutofit/>
          </a:bodyPr>
          <a:lstStyle/>
          <a:p>
            <a:r>
              <a:rPr lang="fi-FI"/>
              <a:t>Liisa hämäläinen</a:t>
            </a:r>
          </a:p>
          <a:p>
            <a:r>
              <a:rPr lang="fi-FI"/>
              <a:t>Vaski-johtoryhmä 13.12.2022</a:t>
            </a:r>
            <a:endParaRPr lang="fi-FI" dirty="0"/>
          </a:p>
        </p:txBody>
      </p:sp>
      <p:sp>
        <p:nvSpPr>
          <p:cNvPr id="8" name="Suorakulmio 7">
            <a:extLst>
              <a:ext uri="{FF2B5EF4-FFF2-40B4-BE49-F238E27FC236}">
                <a16:creationId xmlns:a16="http://schemas.microsoft.com/office/drawing/2014/main" id="{EADF664D-672D-4309-8F5B-7B5307DC57CC}"/>
              </a:ext>
            </a:extLst>
          </p:cNvPr>
          <p:cNvSpPr/>
          <p:nvPr/>
        </p:nvSpPr>
        <p:spPr>
          <a:xfrm>
            <a:off x="8071563" y="258720"/>
            <a:ext cx="3823966" cy="1200329"/>
          </a:xfrm>
          <a:prstGeom prst="rect">
            <a:avLst/>
          </a:prstGeom>
        </p:spPr>
        <p:txBody>
          <a:bodyPr wrap="square">
            <a:spAutoFit/>
          </a:bodyPr>
          <a:lstStyle/>
          <a:p>
            <a:endParaRPr lang="fi-FI" dirty="0">
              <a:latin typeface="Stencil" panose="040409050D0802020404" pitchFamily="82" charset="0"/>
            </a:endParaRPr>
          </a:p>
          <a:p>
            <a:r>
              <a:rPr lang="fi-FI" dirty="0">
                <a:latin typeface="Stencil" panose="040409050D0802020404" pitchFamily="82" charset="0"/>
              </a:rPr>
              <a:t>Kaikilla on oikeus kulttuurin ja taiteen kokemiseen ja tekemiseen</a:t>
            </a:r>
            <a:r>
              <a:rPr lang="fi-FI" dirty="0">
                <a:solidFill>
                  <a:srgbClr val="FF0000"/>
                </a:solidFill>
                <a:latin typeface="Stencil" panose="040409050D0802020404" pitchFamily="82" charset="0"/>
              </a:rPr>
              <a:t>.</a:t>
            </a:r>
          </a:p>
        </p:txBody>
      </p:sp>
    </p:spTree>
    <p:extLst>
      <p:ext uri="{BB962C8B-B14F-4D97-AF65-F5344CB8AC3E}">
        <p14:creationId xmlns:p14="http://schemas.microsoft.com/office/powerpoint/2010/main" val="228765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45DA21-967F-425E-872C-3D914A9220F6}"/>
              </a:ext>
            </a:extLst>
          </p:cNvPr>
          <p:cNvSpPr>
            <a:spLocks noGrp="1"/>
          </p:cNvSpPr>
          <p:nvPr>
            <p:ph type="ctrTitle"/>
          </p:nvPr>
        </p:nvSpPr>
        <p:spPr>
          <a:xfrm>
            <a:off x="879501" y="1981574"/>
            <a:ext cx="10433001" cy="4457989"/>
          </a:xfrm>
        </p:spPr>
        <p:txBody>
          <a:bodyPr/>
          <a:lstStyle/>
          <a:p>
            <a:r>
              <a:rPr lang="fi-FI" dirty="0"/>
              <a:t>Tänään tehdään </a:t>
            </a:r>
            <a:br>
              <a:rPr lang="fi-FI" dirty="0"/>
            </a:br>
            <a:r>
              <a:rPr lang="fi-FI" dirty="0"/>
              <a:t>lisää historiaa.</a:t>
            </a:r>
          </a:p>
        </p:txBody>
      </p:sp>
      <p:pic>
        <p:nvPicPr>
          <p:cNvPr id="5" name="Picture 5">
            <a:extLst>
              <a:ext uri="{FF2B5EF4-FFF2-40B4-BE49-F238E27FC236}">
                <a16:creationId xmlns:a16="http://schemas.microsoft.com/office/drawing/2014/main" id="{95F9AB05-B1FA-407C-BA5C-2FE335B8DF1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8177"/>
          <a:stretch/>
        </p:blipFill>
        <p:spPr>
          <a:xfrm>
            <a:off x="5554272" y="1041825"/>
            <a:ext cx="1083456" cy="1710084"/>
          </a:xfrm>
          <a:prstGeom prst="rect">
            <a:avLst/>
          </a:prstGeom>
        </p:spPr>
      </p:pic>
    </p:spTree>
    <p:extLst>
      <p:ext uri="{BB962C8B-B14F-4D97-AF65-F5344CB8AC3E}">
        <p14:creationId xmlns:p14="http://schemas.microsoft.com/office/powerpoint/2010/main" val="164486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1">
            <a:extLst>
              <a:ext uri="{FF2B5EF4-FFF2-40B4-BE49-F238E27FC236}">
                <a16:creationId xmlns:a16="http://schemas.microsoft.com/office/drawing/2014/main" id="{0C9B689A-CAC7-44A8-A3F3-210CEE305294}"/>
              </a:ext>
            </a:extLst>
          </p:cNvPr>
          <p:cNvSpPr>
            <a:spLocks noGrp="1"/>
          </p:cNvSpPr>
          <p:nvPr>
            <p:ph type="title"/>
          </p:nvPr>
        </p:nvSpPr>
        <p:spPr>
          <a:xfrm>
            <a:off x="1371601" y="457201"/>
            <a:ext cx="10068975" cy="1066800"/>
          </a:xfrm>
        </p:spPr>
        <p:txBody>
          <a:bodyPr anchor="b">
            <a:normAutofit/>
          </a:bodyPr>
          <a:lstStyle/>
          <a:p>
            <a:pPr>
              <a:lnSpc>
                <a:spcPct val="90000"/>
              </a:lnSpc>
            </a:pPr>
            <a:r>
              <a:rPr lang="fi-FI" sz="2500"/>
              <a:t>Lähtökohtiani kirjastot ja kulttuurihyvinvointi -näkökulman kautta katsottuna</a:t>
            </a:r>
          </a:p>
        </p:txBody>
      </p:sp>
      <p:sp>
        <p:nvSpPr>
          <p:cNvPr id="3" name="Sisällön paikkamerkki 2">
            <a:extLst>
              <a:ext uri="{FF2B5EF4-FFF2-40B4-BE49-F238E27FC236}">
                <a16:creationId xmlns:a16="http://schemas.microsoft.com/office/drawing/2014/main" id="{62479D95-8ABB-46F5-BAAB-B7140CC08A93}"/>
              </a:ext>
            </a:extLst>
          </p:cNvPr>
          <p:cNvSpPr>
            <a:spLocks noGrp="1"/>
          </p:cNvSpPr>
          <p:nvPr>
            <p:ph idx="1"/>
          </p:nvPr>
        </p:nvSpPr>
        <p:spPr>
          <a:xfrm>
            <a:off x="1371601" y="1980775"/>
            <a:ext cx="5865905" cy="3632824"/>
          </a:xfrm>
        </p:spPr>
        <p:txBody>
          <a:bodyPr anchor="t">
            <a:normAutofit/>
          </a:bodyPr>
          <a:lstStyle/>
          <a:p>
            <a:pPr>
              <a:lnSpc>
                <a:spcPct val="110000"/>
              </a:lnSpc>
            </a:pPr>
            <a:r>
              <a:rPr lang="fi-FI" sz="1300" dirty="0"/>
              <a:t>Kirjoittamisen ja kirjallisuuden tausta vuodesta 1997, kirjastojen vakioasiakkaana jo vähintään vuodesta 1990: oma tausta kirjoittajana, sanataide- ja draamakasvattajana sekä kirjallisuuden ja kirjoittamisen freelancekouluttajana (omat kirjoittajaopinnot mm. Kallion lukiosta ja Oriveden opistosta, Sanaratas ry:n sanataideaktiivi Pohjois-Karjalassa, perustamassa sanataidekoulu Aapelia Kuopioon, freelancerkouluttajana mm. Snellman-kesäyliopistossa) </a:t>
            </a:r>
          </a:p>
          <a:p>
            <a:pPr>
              <a:lnSpc>
                <a:spcPct val="110000"/>
              </a:lnSpc>
            </a:pPr>
            <a:r>
              <a:rPr lang="fi-FI" sz="1300" dirty="0"/>
              <a:t>Koulutus: Kirjallisuudentutkimuksesta valmistunut FM, kulttuurituottaja (AMK) ja pian kulttuurihyvinvoinnin koulutuksesta valmistuva medianomi (YAMK)</a:t>
            </a:r>
          </a:p>
          <a:p>
            <a:pPr>
              <a:lnSpc>
                <a:spcPct val="110000"/>
              </a:lnSpc>
            </a:pPr>
            <a:r>
              <a:rPr lang="fi-FI" sz="1300" dirty="0"/>
              <a:t>Töissä aiemmin Kuopiossa mm. hyvinvoinnin edistämisen palvelualueella yleisissä kulttuuripalveluissa (kulttuurisuunnittelija 2011–2013 vastuualueena lasten ja nuorten kulttuuritoiminta; kulttuurisuunnittelija 2017–2018 vastuualueena ikäihmisten ja erityisryhmien kulttuuritoiminta; tuottaja-projektipäällikkö 2018–2019 kansallisen veteraanipäivän valtakunnallinen pääjuhla)</a:t>
            </a:r>
          </a:p>
          <a:p>
            <a:pPr>
              <a:lnSpc>
                <a:spcPct val="110000"/>
              </a:lnSpc>
            </a:pPr>
            <a:r>
              <a:rPr lang="fi-FI" sz="1300" dirty="0"/>
              <a:t>Töissä Turun kaupungin kulttuurikoordinaattorina joulukuusta 2019 alkaen</a:t>
            </a:r>
          </a:p>
          <a:p>
            <a:pPr>
              <a:lnSpc>
                <a:spcPct val="110000"/>
              </a:lnSpc>
            </a:pPr>
            <a:endParaRPr lang="fi-FI" sz="1300" dirty="0"/>
          </a:p>
        </p:txBody>
      </p:sp>
      <p:pic>
        <p:nvPicPr>
          <p:cNvPr id="5" name="Kuva 4" descr="Kuva, joka sisältää kohteen rakennus, henkilö, ulko, seisominen&#10;&#10;Kuvaus luotu automaattisesti">
            <a:extLst>
              <a:ext uri="{FF2B5EF4-FFF2-40B4-BE49-F238E27FC236}">
                <a16:creationId xmlns:a16="http://schemas.microsoft.com/office/drawing/2014/main" id="{FD65142B-E18A-4BAD-9D65-D6E848877451}"/>
              </a:ext>
            </a:extLst>
          </p:cNvPr>
          <p:cNvPicPr>
            <a:picLocks noChangeAspect="1"/>
          </p:cNvPicPr>
          <p:nvPr/>
        </p:nvPicPr>
        <p:blipFill rotWithShape="1">
          <a:blip r:embed="rId2">
            <a:extLst>
              <a:ext uri="{28A0092B-C50C-407E-A947-70E740481C1C}">
                <a14:useLocalDpi xmlns:a14="http://schemas.microsoft.com/office/drawing/2010/main" val="0"/>
              </a:ext>
            </a:extLst>
          </a:blip>
          <a:srcRect r="22602" b="-3"/>
          <a:stretch/>
        </p:blipFill>
        <p:spPr>
          <a:xfrm>
            <a:off x="7646838" y="1980775"/>
            <a:ext cx="3748858" cy="3632824"/>
          </a:xfrm>
          <a:prstGeom prst="rect">
            <a:avLst/>
          </a:prstGeom>
        </p:spPr>
      </p:pic>
      <p:sp>
        <p:nvSpPr>
          <p:cNvPr id="17" name="Rectangle 11">
            <a:extLst>
              <a:ext uri="{FF2B5EF4-FFF2-40B4-BE49-F238E27FC236}">
                <a16:creationId xmlns:a16="http://schemas.microsoft.com/office/drawing/2014/main" id="{30563404-8DA1-408B-B56C-EF5733DAA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931CC731-E2EC-4834-B848-101CC2756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1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C6610EA-5900-43ED-8EFB-770FF8754DA0}"/>
              </a:ext>
            </a:extLst>
          </p:cNvPr>
          <p:cNvPicPr>
            <a:picLocks noChangeAspect="1"/>
          </p:cNvPicPr>
          <p:nvPr/>
        </p:nvPicPr>
        <p:blipFill>
          <a:blip r:embed="rId2"/>
          <a:stretch>
            <a:fillRect/>
          </a:stretch>
        </p:blipFill>
        <p:spPr>
          <a:xfrm>
            <a:off x="1570425" y="149065"/>
            <a:ext cx="8163252" cy="5785605"/>
          </a:xfrm>
          <a:prstGeom prst="rect">
            <a:avLst/>
          </a:prstGeom>
        </p:spPr>
      </p:pic>
      <p:sp>
        <p:nvSpPr>
          <p:cNvPr id="6" name="Tekstiruutu 5">
            <a:extLst>
              <a:ext uri="{FF2B5EF4-FFF2-40B4-BE49-F238E27FC236}">
                <a16:creationId xmlns:a16="http://schemas.microsoft.com/office/drawing/2014/main" id="{571920C2-45BD-4D87-B632-D04B351701A6}"/>
              </a:ext>
            </a:extLst>
          </p:cNvPr>
          <p:cNvSpPr txBox="1"/>
          <p:nvPr/>
        </p:nvSpPr>
        <p:spPr>
          <a:xfrm>
            <a:off x="344557" y="5783301"/>
            <a:ext cx="11304103" cy="923330"/>
          </a:xfrm>
          <a:prstGeom prst="rect">
            <a:avLst/>
          </a:prstGeom>
          <a:noFill/>
        </p:spPr>
        <p:txBody>
          <a:bodyPr wrap="square">
            <a:spAutoFit/>
          </a:bodyPr>
          <a:lstStyle/>
          <a:p>
            <a:r>
              <a:rPr lang="fi-FI" dirty="0"/>
              <a:t>Lilja-Viherlampi, L-M.; Rosenlöf, A-M. 2019. Moninäkökulmainen kulttuurihyvinvointi. Teoksessa I. Tanskanen. (toim.) Taide töissä – Näkökulmia taiteen opetukseen sekä taiteilijan rooliin yhteisöissä. Turun ammattikorkeakoulun raportteja 256. Turku: Turun ammattikorkeakoulu, 20 - 39.</a:t>
            </a:r>
          </a:p>
        </p:txBody>
      </p:sp>
    </p:spTree>
    <p:extLst>
      <p:ext uri="{BB962C8B-B14F-4D97-AF65-F5344CB8AC3E}">
        <p14:creationId xmlns:p14="http://schemas.microsoft.com/office/powerpoint/2010/main" val="286757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0D344A7-B68E-43BD-882E-98EB1EEC93B6}"/>
              </a:ext>
            </a:extLst>
          </p:cNvPr>
          <p:cNvSpPr>
            <a:spLocks noGrp="1"/>
          </p:cNvSpPr>
          <p:nvPr>
            <p:ph type="title"/>
          </p:nvPr>
        </p:nvSpPr>
        <p:spPr>
          <a:xfrm>
            <a:off x="1371600" y="457200"/>
            <a:ext cx="5268036" cy="2140145"/>
          </a:xfrm>
        </p:spPr>
        <p:txBody>
          <a:bodyPr anchor="b">
            <a:normAutofit/>
          </a:bodyPr>
          <a:lstStyle/>
          <a:p>
            <a:pPr>
              <a:lnSpc>
                <a:spcPct val="90000"/>
              </a:lnSpc>
            </a:pPr>
            <a:r>
              <a:rPr lang="fi-FI" dirty="0"/>
              <a:t>MITÄ SINULLE TARKOITTAA SANA KULTTUURI?</a:t>
            </a:r>
            <a:endParaRPr lang="fi-FI"/>
          </a:p>
        </p:txBody>
      </p:sp>
      <p:sp>
        <p:nvSpPr>
          <p:cNvPr id="3" name="Sisällön paikkamerkki 2">
            <a:extLst>
              <a:ext uri="{FF2B5EF4-FFF2-40B4-BE49-F238E27FC236}">
                <a16:creationId xmlns:a16="http://schemas.microsoft.com/office/drawing/2014/main" id="{96D359ED-8CA7-4A44-8FBE-6F18E8EED171}"/>
              </a:ext>
            </a:extLst>
          </p:cNvPr>
          <p:cNvSpPr>
            <a:spLocks noGrp="1"/>
          </p:cNvSpPr>
          <p:nvPr>
            <p:ph idx="1"/>
          </p:nvPr>
        </p:nvSpPr>
        <p:spPr>
          <a:xfrm>
            <a:off x="1371599" y="3054545"/>
            <a:ext cx="5268037" cy="2567508"/>
          </a:xfrm>
        </p:spPr>
        <p:txBody>
          <a:bodyPr anchor="t">
            <a:normAutofit/>
          </a:bodyPr>
          <a:lstStyle/>
          <a:p>
            <a:pPr marL="0" indent="0">
              <a:buNone/>
              <a:defRPr/>
            </a:pPr>
            <a:r>
              <a:rPr lang="fi-FI" sz="1600" dirty="0"/>
              <a:t>I Museovierailu ystävän kanssa I Mitä laitat aamulla päällesi I Retki kesäiseen metsään I Arkkitehtuuri I  Valokuvat kirjahyllyn päällä I Kukkien istuttaminen puutarhaan I Sadun lukeminen lapsenlapselle I Suihkussa laulaminen I Villasukkien neulominen I Karjalanpiirakoiden leipominen I Kuppi josta juot kahvisi I Hymy I Päiväkirjan kirjoittaminen I Esityksessä käyminen I Musiikin kuunteleminen I Miten kohtaat toisen ihmisen </a:t>
            </a:r>
          </a:p>
          <a:p>
            <a:endParaRPr lang="fi-FI" sz="1600" dirty="0"/>
          </a:p>
        </p:txBody>
      </p:sp>
      <p:pic>
        <p:nvPicPr>
          <p:cNvPr id="7" name="Graphic 6">
            <a:extLst>
              <a:ext uri="{FF2B5EF4-FFF2-40B4-BE49-F238E27FC236}">
                <a16:creationId xmlns:a16="http://schemas.microsoft.com/office/drawing/2014/main" id="{2ACBC42C-199A-1C65-7B1A-45EFEB30F9DC}"/>
              </a:ext>
            </a:extLst>
          </p:cNvPr>
          <p:cNvPicPr>
            <a:picLocks noChangeAspect="1"/>
          </p:cNvPicPr>
          <p:nvPr/>
        </p:nvPicPr>
        <p:blipFill rotWithShape="1">
          <a:blip r:embed="rId2">
            <a:extLst>
              <a:ext uri="{28A0092B-C50C-407E-A947-70E740481C1C}">
                <a14:useLocalDpi xmlns:a14="http://schemas.microsoft.com/office/drawing/2010/main" val="0"/>
              </a:ext>
            </a:extLst>
          </a:blip>
          <a:srcRect t="3376" r="-3" b="2162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2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4C6EE01-B0E7-40BD-BE46-3568AFC02D3F}"/>
              </a:ext>
            </a:extLst>
          </p:cNvPr>
          <p:cNvSpPr>
            <a:spLocks noGrp="1"/>
          </p:cNvSpPr>
          <p:nvPr>
            <p:ph type="title"/>
          </p:nvPr>
        </p:nvSpPr>
        <p:spPr>
          <a:xfrm>
            <a:off x="1192832" y="457200"/>
            <a:ext cx="5090161" cy="1556724"/>
          </a:xfrm>
        </p:spPr>
        <p:txBody>
          <a:bodyPr anchor="b">
            <a:normAutofit/>
          </a:bodyPr>
          <a:lstStyle/>
          <a:p>
            <a:pPr>
              <a:lnSpc>
                <a:spcPct val="90000"/>
              </a:lnSpc>
            </a:pPr>
            <a:r>
              <a:rPr lang="fi-FI" sz="2400" dirty="0"/>
              <a:t>Kirjastoissa maailma avoinna: omannäköinen kulttuurihyvinvointi</a:t>
            </a:r>
          </a:p>
        </p:txBody>
      </p:sp>
      <p:sp>
        <p:nvSpPr>
          <p:cNvPr id="3" name="Sisällön paikkamerkki 2">
            <a:extLst>
              <a:ext uri="{FF2B5EF4-FFF2-40B4-BE49-F238E27FC236}">
                <a16:creationId xmlns:a16="http://schemas.microsoft.com/office/drawing/2014/main" id="{74769F43-2F4D-404C-BD79-75D894BB9D3B}"/>
              </a:ext>
            </a:extLst>
          </p:cNvPr>
          <p:cNvSpPr>
            <a:spLocks noGrp="1"/>
          </p:cNvSpPr>
          <p:nvPr>
            <p:ph idx="1"/>
          </p:nvPr>
        </p:nvSpPr>
        <p:spPr>
          <a:xfrm>
            <a:off x="437322" y="2345635"/>
            <a:ext cx="6015301" cy="3227785"/>
          </a:xfrm>
        </p:spPr>
        <p:txBody>
          <a:bodyPr anchor="t">
            <a:normAutofit/>
          </a:bodyPr>
          <a:lstStyle/>
          <a:p>
            <a:r>
              <a:rPr lang="fi-FI" sz="1600" dirty="0"/>
              <a:t>Kulttuurihyvinvointi näkökulmana palveluihin liittyen:</a:t>
            </a:r>
          </a:p>
          <a:p>
            <a:pPr marL="0" indent="0">
              <a:buNone/>
            </a:pPr>
            <a:r>
              <a:rPr lang="fi-FI" sz="1600" dirty="0"/>
              <a:t>1. Taiteen kyky kuvitella ja tutkia tulevaisuuksia, sellaistakin mitä ei vielä ole: avoinna lukemattomat mahdollisuudet myös tulevaisuuden kirjaston kehittämistyöhön.  </a:t>
            </a:r>
          </a:p>
          <a:p>
            <a:pPr marL="0" indent="0">
              <a:buNone/>
            </a:pPr>
            <a:r>
              <a:rPr lang="fi-FI" sz="1600" dirty="0"/>
              <a:t>2. Pohjana omannäköinen kulttuurihyvinvointi ja erilaiset kulttuuriset tarpeet. </a:t>
            </a:r>
          </a:p>
          <a:p>
            <a:r>
              <a:rPr lang="fi-FI" sz="1600" dirty="0"/>
              <a:t>Ei ehkä kaikille kaikkea, mutta jokaiselle jotakin? (</a:t>
            </a:r>
            <a:r>
              <a:rPr lang="fi-FI" sz="1600" dirty="0">
                <a:hlinkClick r:id="rId2"/>
              </a:rPr>
              <a:t>Kotiseutuliiton yhdistykset ja kunnat kulttuurikumppaneina -verkko-opas</a:t>
            </a:r>
            <a:r>
              <a:rPr lang="fi-FI" sz="1600" dirty="0"/>
              <a:t>)</a:t>
            </a:r>
          </a:p>
          <a:p>
            <a:r>
              <a:rPr lang="fi-FI" sz="1600" dirty="0"/>
              <a:t>Kirjastot aitiopaikalla – avoinna koko maailma</a:t>
            </a:r>
          </a:p>
          <a:p>
            <a:pPr marL="0" indent="0">
              <a:buNone/>
            </a:pPr>
            <a:endParaRPr lang="fi-FI" sz="1600" dirty="0"/>
          </a:p>
          <a:p>
            <a:pPr marL="0" indent="0">
              <a:buNone/>
            </a:pPr>
            <a:endParaRPr lang="fi-FI" sz="1600" dirty="0"/>
          </a:p>
          <a:p>
            <a:endParaRPr lang="fi-FI" sz="1600" dirty="0"/>
          </a:p>
        </p:txBody>
      </p:sp>
      <p:pic>
        <p:nvPicPr>
          <p:cNvPr id="5" name="Kuva 4" descr="Kuva, joka sisältää kohteen teksti, sisä, hylly, kirja&#10;&#10;Kuvaus luotu automaattisesti">
            <a:extLst>
              <a:ext uri="{FF2B5EF4-FFF2-40B4-BE49-F238E27FC236}">
                <a16:creationId xmlns:a16="http://schemas.microsoft.com/office/drawing/2014/main" id="{E13B3E3D-3870-4668-95EC-22F6D5D3F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654" y="1123200"/>
            <a:ext cx="5090161" cy="3817620"/>
          </a:xfrm>
          <a:prstGeom prst="rect">
            <a:avLst/>
          </a:prstGeom>
        </p:spPr>
      </p:pic>
      <p:sp>
        <p:nvSpPr>
          <p:cNvPr id="12" name="Rectangle 11">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kstiruutu 18">
            <a:extLst>
              <a:ext uri="{FF2B5EF4-FFF2-40B4-BE49-F238E27FC236}">
                <a16:creationId xmlns:a16="http://schemas.microsoft.com/office/drawing/2014/main" id="{FCABDB00-28F9-4134-8F72-594A2E8463EA}"/>
              </a:ext>
            </a:extLst>
          </p:cNvPr>
          <p:cNvSpPr txBox="1"/>
          <p:nvPr/>
        </p:nvSpPr>
        <p:spPr>
          <a:xfrm>
            <a:off x="6644639" y="5204088"/>
            <a:ext cx="4911392" cy="369332"/>
          </a:xfrm>
          <a:prstGeom prst="rect">
            <a:avLst/>
          </a:prstGeom>
          <a:noFill/>
        </p:spPr>
        <p:txBody>
          <a:bodyPr wrap="square">
            <a:spAutoFit/>
          </a:bodyPr>
          <a:lstStyle/>
          <a:p>
            <a:r>
              <a:rPr lang="fi-FI" dirty="0"/>
              <a:t>Kuva: Liisa Hämäläinen / Sanomalehti Karjalainen</a:t>
            </a:r>
          </a:p>
        </p:txBody>
      </p:sp>
      <p:sp>
        <p:nvSpPr>
          <p:cNvPr id="9" name="Tekstiruutu 8">
            <a:extLst>
              <a:ext uri="{FF2B5EF4-FFF2-40B4-BE49-F238E27FC236}">
                <a16:creationId xmlns:a16="http://schemas.microsoft.com/office/drawing/2014/main" id="{4C9846F7-66BF-42E7-991C-E5C9DA07F041}"/>
              </a:ext>
            </a:extLst>
          </p:cNvPr>
          <p:cNvSpPr txBox="1"/>
          <p:nvPr/>
        </p:nvSpPr>
        <p:spPr>
          <a:xfrm>
            <a:off x="4770783" y="5897217"/>
            <a:ext cx="7175032" cy="646331"/>
          </a:xfrm>
          <a:prstGeom prst="rect">
            <a:avLst/>
          </a:prstGeom>
          <a:noFill/>
        </p:spPr>
        <p:txBody>
          <a:bodyPr wrap="square" rtlCol="0">
            <a:spAutoFit/>
          </a:bodyPr>
          <a:lstStyle/>
          <a:p>
            <a:r>
              <a:rPr lang="fi-FI" dirty="0"/>
              <a:t>Linkkivinkki: </a:t>
            </a:r>
            <a:r>
              <a:rPr lang="fi-FI" dirty="0">
                <a:hlinkClick r:id="rId4"/>
              </a:rPr>
              <a:t>https://taidetutka.fi/2022/kulttuurihyvinvointia-kirjastosta/</a:t>
            </a:r>
            <a:endParaRPr lang="fi-FI" dirty="0"/>
          </a:p>
          <a:p>
            <a:endParaRPr lang="fi-FI" dirty="0"/>
          </a:p>
        </p:txBody>
      </p:sp>
    </p:spTree>
    <p:extLst>
      <p:ext uri="{BB962C8B-B14F-4D97-AF65-F5344CB8AC3E}">
        <p14:creationId xmlns:p14="http://schemas.microsoft.com/office/powerpoint/2010/main" val="388478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FAF688D-0C7C-4192-9E71-43D0E22A3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F9008CE9-1EA5-06BD-481B-F170AFEF23DB}"/>
              </a:ext>
            </a:extLst>
          </p:cNvPr>
          <p:cNvPicPr>
            <a:picLocks noChangeAspect="1"/>
          </p:cNvPicPr>
          <p:nvPr/>
        </p:nvPicPr>
        <p:blipFill rotWithShape="1">
          <a:blip r:embed="rId2">
            <a:extLst>
              <a:ext uri="{28A0092B-C50C-407E-A947-70E740481C1C}">
                <a14:useLocalDpi xmlns:a14="http://schemas.microsoft.com/office/drawing/2010/main" val="0"/>
              </a:ext>
            </a:extLst>
          </a:blip>
          <a:srcRect t="40579" b="19664"/>
          <a:stretch/>
        </p:blipFill>
        <p:spPr>
          <a:xfrm>
            <a:off x="-2" y="1"/>
            <a:ext cx="4038600" cy="2140817"/>
          </a:xfrm>
          <a:prstGeom prst="rect">
            <a:avLst/>
          </a:prstGeom>
        </p:spPr>
      </p:pic>
      <p:pic>
        <p:nvPicPr>
          <p:cNvPr id="4" name="Kuva 3" descr="Kuva, joka sisältää kohteen teksti, sisä, sotkuinen&#10;&#10;Kuvaus luotu automaattisesti">
            <a:extLst>
              <a:ext uri="{FF2B5EF4-FFF2-40B4-BE49-F238E27FC236}">
                <a16:creationId xmlns:a16="http://schemas.microsoft.com/office/drawing/2014/main" id="{4FC87ECD-FA0A-49C3-BC4F-FA61B7D51E64}"/>
              </a:ext>
            </a:extLst>
          </p:cNvPr>
          <p:cNvPicPr>
            <a:picLocks noChangeAspect="1"/>
          </p:cNvPicPr>
          <p:nvPr/>
        </p:nvPicPr>
        <p:blipFill rotWithShape="1">
          <a:blip r:embed="rId3">
            <a:extLst>
              <a:ext uri="{28A0092B-C50C-407E-A947-70E740481C1C}">
                <a14:useLocalDpi xmlns:a14="http://schemas.microsoft.com/office/drawing/2010/main" val="0"/>
              </a:ext>
            </a:extLst>
          </a:blip>
          <a:srcRect t="572" r="-4" b="28746"/>
          <a:stretch/>
        </p:blipFill>
        <p:spPr>
          <a:xfrm>
            <a:off x="20" y="4267925"/>
            <a:ext cx="4038580" cy="2140817"/>
          </a:xfrm>
          <a:prstGeom prst="rect">
            <a:avLst/>
          </a:prstGeom>
        </p:spPr>
      </p:pic>
      <p:pic>
        <p:nvPicPr>
          <p:cNvPr id="9" name="Sisällön paikkamerkki 8">
            <a:extLst>
              <a:ext uri="{FF2B5EF4-FFF2-40B4-BE49-F238E27FC236}">
                <a16:creationId xmlns:a16="http://schemas.microsoft.com/office/drawing/2014/main" id="{6A35CDEC-6055-49B2-8B66-BF00B22A48A0}"/>
              </a:ext>
            </a:extLst>
          </p:cNvPr>
          <p:cNvPicPr>
            <a:picLocks noChangeAspect="1"/>
          </p:cNvPicPr>
          <p:nvPr/>
        </p:nvPicPr>
        <p:blipFill rotWithShape="1">
          <a:blip r:embed="rId4">
            <a:extLst>
              <a:ext uri="{28A0092B-C50C-407E-A947-70E740481C1C}">
                <a14:useLocalDpi xmlns:a14="http://schemas.microsoft.com/office/drawing/2010/main" val="0"/>
              </a:ext>
            </a:extLst>
          </a:blip>
          <a:srcRect t="24923" b="34667"/>
          <a:stretch/>
        </p:blipFill>
        <p:spPr>
          <a:xfrm>
            <a:off x="20" y="2114512"/>
            <a:ext cx="4038580" cy="2176048"/>
          </a:xfrm>
          <a:prstGeom prst="rect">
            <a:avLst/>
          </a:prstGeom>
        </p:spPr>
      </p:pic>
      <p:graphicFrame>
        <p:nvGraphicFramePr>
          <p:cNvPr id="48" name="Content Placeholder 36">
            <a:extLst>
              <a:ext uri="{FF2B5EF4-FFF2-40B4-BE49-F238E27FC236}">
                <a16:creationId xmlns:a16="http://schemas.microsoft.com/office/drawing/2014/main" id="{5E508636-1899-68C1-5851-88C7D4B5AF2B}"/>
              </a:ext>
            </a:extLst>
          </p:cNvPr>
          <p:cNvGraphicFramePr>
            <a:graphicFrameLocks noGrp="1"/>
          </p:cNvGraphicFramePr>
          <p:nvPr>
            <p:ph idx="1"/>
            <p:extLst>
              <p:ext uri="{D42A27DB-BD31-4B8C-83A1-F6EECF244321}">
                <p14:modId xmlns:p14="http://schemas.microsoft.com/office/powerpoint/2010/main" val="3520831239"/>
              </p:ext>
            </p:extLst>
          </p:nvPr>
        </p:nvGraphicFramePr>
        <p:xfrm>
          <a:off x="4492488" y="357809"/>
          <a:ext cx="7699492" cy="29219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2" name="Rectangle 41">
            <a:extLst>
              <a:ext uri="{FF2B5EF4-FFF2-40B4-BE49-F238E27FC236}">
                <a16:creationId xmlns:a16="http://schemas.microsoft.com/office/drawing/2014/main" id="{4F7788D7-A03B-4DDD-8C0D-ADB3C92A3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C478E58-296A-4262-816D-D5661FA1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kstiruutu 9">
            <a:extLst>
              <a:ext uri="{FF2B5EF4-FFF2-40B4-BE49-F238E27FC236}">
                <a16:creationId xmlns:a16="http://schemas.microsoft.com/office/drawing/2014/main" id="{4F7F7E17-B9A6-4FB4-ABAE-A5F843F0D997}"/>
              </a:ext>
            </a:extLst>
          </p:cNvPr>
          <p:cNvSpPr txBox="1"/>
          <p:nvPr/>
        </p:nvSpPr>
        <p:spPr>
          <a:xfrm>
            <a:off x="4200961" y="3279760"/>
            <a:ext cx="7699492" cy="2308324"/>
          </a:xfrm>
          <a:prstGeom prst="rect">
            <a:avLst/>
          </a:prstGeom>
          <a:noFill/>
        </p:spPr>
        <p:txBody>
          <a:bodyPr wrap="square" rtlCol="0">
            <a:spAutoFit/>
          </a:bodyPr>
          <a:lstStyle/>
          <a:p>
            <a:r>
              <a:rPr lang="fi-FI" sz="1600" b="0" i="0" dirty="0">
                <a:solidFill>
                  <a:srgbClr val="0C0C0C"/>
                </a:solidFill>
                <a:effectLst/>
                <a:latin typeface="Arial" panose="020B0604020202020204" pitchFamily="34" charset="0"/>
              </a:rPr>
              <a:t>”Käytännössä kulttuurihyvinvointi voi tarkoittaa esimerkiksi sitä, että neuvola kannustaa vanhempia lukemaan ja laulamaan lapsilleen yhteistyössä vaikkapa kirjaston kanssa. Tai sitä, että hoivakodissa asuvalle mahdollistetaan oman mielimusiikin kuuntelu osana arkea. Tai sitä, että kouluissa työskentelee draamakasvattaja ryhmäytymisen tukena ennaltaehkäisten kiusaamista ja tukien lasten ja nuorten tunne- ja vuorovaikutustaitojen kehittymistä. Tämä kaikki edellyttää toteutuakseen moniammatillista yhteistyötä sekä uteliasta tutkimusmatkaa uuden äärelle yhteisenä tavoitteena kokonaisvaltaisen hyvinvoinnin edistäminen.” (Hämäläinen &amp; Rosenlöf 2020).</a:t>
            </a:r>
          </a:p>
        </p:txBody>
      </p:sp>
    </p:spTree>
    <p:extLst>
      <p:ext uri="{BB962C8B-B14F-4D97-AF65-F5344CB8AC3E}">
        <p14:creationId xmlns:p14="http://schemas.microsoft.com/office/powerpoint/2010/main" val="11699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170B0-04B6-463B-8D8B-C7ABF3A18D0F}"/>
              </a:ext>
            </a:extLst>
          </p:cNvPr>
          <p:cNvSpPr>
            <a:spLocks noGrp="1"/>
          </p:cNvSpPr>
          <p:nvPr>
            <p:ph type="title"/>
          </p:nvPr>
        </p:nvSpPr>
        <p:spPr>
          <a:xfrm>
            <a:off x="609599" y="463826"/>
            <a:ext cx="11489635" cy="1566142"/>
          </a:xfrm>
        </p:spPr>
        <p:txBody>
          <a:bodyPr>
            <a:noAutofit/>
          </a:bodyPr>
          <a:lstStyle/>
          <a:p>
            <a:r>
              <a:rPr lang="fi-FI" sz="2800" dirty="0"/>
              <a:t>Kulttuurikoordinaattorin työ – monialaista työtä saavutettavien kulttuuripalveluiden ja kulttuurihyvinvoinnin edistämiseksi, </a:t>
            </a:r>
            <a:br>
              <a:rPr lang="fi-FI" sz="2800" dirty="0"/>
            </a:br>
            <a:r>
              <a:rPr lang="fi-FI" sz="2800" dirty="0"/>
              <a:t>EI YKSIN VAAN </a:t>
            </a:r>
            <a:r>
              <a:rPr lang="fi-FI" sz="2800" dirty="0" err="1"/>
              <a:t>YHTEIStUUMIN</a:t>
            </a:r>
            <a:r>
              <a:rPr lang="fi-FI" sz="2800" dirty="0"/>
              <a:t>!</a:t>
            </a:r>
          </a:p>
        </p:txBody>
      </p:sp>
      <p:sp>
        <p:nvSpPr>
          <p:cNvPr id="3" name="Sisällön paikkamerkki 2">
            <a:extLst>
              <a:ext uri="{FF2B5EF4-FFF2-40B4-BE49-F238E27FC236}">
                <a16:creationId xmlns:a16="http://schemas.microsoft.com/office/drawing/2014/main" id="{BCC2554B-D89F-4E5B-BA81-AE51A031D5BF}"/>
              </a:ext>
            </a:extLst>
          </p:cNvPr>
          <p:cNvSpPr>
            <a:spLocks noGrp="1"/>
          </p:cNvSpPr>
          <p:nvPr>
            <p:ph idx="1"/>
          </p:nvPr>
        </p:nvSpPr>
        <p:spPr/>
        <p:txBody>
          <a:bodyPr>
            <a:normAutofit lnSpcReduction="10000"/>
          </a:bodyPr>
          <a:lstStyle/>
          <a:p>
            <a:pPr>
              <a:buFontTx/>
              <a:buChar char="-"/>
            </a:pPr>
            <a:r>
              <a:rPr lang="fi-FI" dirty="0"/>
              <a:t>Työryhmä- ja verkostotyö kaupungin sisällä, poikkihallinnollinen yhteyshenkilö: kaupunkitasoinen kulttuurihyvinvointityöryhmä (koordinaatio, yhteistyön uudet avaukset esim. kirjastojen alueellinen kehittämistehtävä </a:t>
            </a:r>
            <a:r>
              <a:rPr lang="fi-FI" dirty="0" err="1"/>
              <a:t>AKEn</a:t>
            </a:r>
            <a:r>
              <a:rPr lang="fi-FI" dirty="0"/>
              <a:t> kanssa toteutettu koulutuksia), vapaa-aikatoimialan aktivointityön ohjausryhmä (koordinaatio, viestintä ym.), maakunnallinen kulttuurihyvinvointityöryhmä, Taidekori-työryhmä ym.</a:t>
            </a:r>
          </a:p>
          <a:p>
            <a:pPr>
              <a:buFontTx/>
              <a:buChar char="-"/>
            </a:pPr>
            <a:r>
              <a:rPr lang="fi-FI" dirty="0"/>
              <a:t>Kulttuurihyvinvoinnin kehittämistyö kansallisissa ja kansainvälisissä verkostoissa (esim. Taikusydän)</a:t>
            </a:r>
          </a:p>
          <a:p>
            <a:pPr>
              <a:buFontTx/>
              <a:buChar char="-"/>
            </a:pPr>
            <a:r>
              <a:rPr lang="fi-FI" dirty="0"/>
              <a:t>Hanketyö yhteistyökumppaneiden kanssa (esim. alueellinen kehittämistehtävä </a:t>
            </a:r>
            <a:r>
              <a:rPr lang="fi-FI" dirty="0" err="1"/>
              <a:t>Varku</a:t>
            </a:r>
            <a:r>
              <a:rPr lang="fi-FI" dirty="0"/>
              <a:t>, valtakunnallinen kehittämistehtävä Yhteistuumin (yhteistyökonsortio)</a:t>
            </a:r>
          </a:p>
          <a:p>
            <a:pPr>
              <a:buFontTx/>
              <a:buChar char="-"/>
            </a:pPr>
            <a:r>
              <a:rPr lang="fi-FI" dirty="0"/>
              <a:t>Tuntosarvet tarkkana tulevaisuuksille, tulevaisuus tehdään yhdessä!</a:t>
            </a:r>
          </a:p>
        </p:txBody>
      </p:sp>
    </p:spTree>
    <p:extLst>
      <p:ext uri="{BB962C8B-B14F-4D97-AF65-F5344CB8AC3E}">
        <p14:creationId xmlns:p14="http://schemas.microsoft.com/office/powerpoint/2010/main" val="276378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358C032-EE66-4E1E-80B9-9708363E2695}"/>
              </a:ext>
            </a:extLst>
          </p:cNvPr>
          <p:cNvSpPr>
            <a:spLocks noGrp="1"/>
          </p:cNvSpPr>
          <p:nvPr>
            <p:ph type="body" idx="1"/>
          </p:nvPr>
        </p:nvSpPr>
        <p:spPr/>
        <p:txBody>
          <a:bodyPr/>
          <a:lstStyle/>
          <a:p>
            <a:endParaRPr lang="fi-FI"/>
          </a:p>
        </p:txBody>
      </p:sp>
      <p:pic>
        <p:nvPicPr>
          <p:cNvPr id="4" name="Kuva 3">
            <a:extLst>
              <a:ext uri="{FF2B5EF4-FFF2-40B4-BE49-F238E27FC236}">
                <a16:creationId xmlns:a16="http://schemas.microsoft.com/office/drawing/2014/main" id="{81B61281-1DC4-47CC-A334-A3A59B3E9874}"/>
              </a:ext>
            </a:extLst>
          </p:cNvPr>
          <p:cNvPicPr>
            <a:picLocks noChangeAspect="1"/>
          </p:cNvPicPr>
          <p:nvPr/>
        </p:nvPicPr>
        <p:blipFill>
          <a:blip r:embed="rId2"/>
          <a:stretch>
            <a:fillRect/>
          </a:stretch>
        </p:blipFill>
        <p:spPr>
          <a:xfrm>
            <a:off x="-8878" y="0"/>
            <a:ext cx="12083301" cy="6730588"/>
          </a:xfrm>
          <a:prstGeom prst="rect">
            <a:avLst/>
          </a:prstGeom>
        </p:spPr>
      </p:pic>
    </p:spTree>
    <p:extLst>
      <p:ext uri="{BB962C8B-B14F-4D97-AF65-F5344CB8AC3E}">
        <p14:creationId xmlns:p14="http://schemas.microsoft.com/office/powerpoint/2010/main" val="63040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uva 23" descr="Kuvio kulttuurihyvinvoinnin palveluista Turussa."/>
          <p:cNvPicPr>
            <a:picLocks noChangeAspect="1"/>
          </p:cNvPicPr>
          <p:nvPr/>
        </p:nvPicPr>
        <p:blipFill rotWithShape="1">
          <a:blip r:embed="rId3">
            <a:extLst>
              <a:ext uri="{28A0092B-C50C-407E-A947-70E740481C1C}">
                <a14:useLocalDpi xmlns:a14="http://schemas.microsoft.com/office/drawing/2010/main" val="0"/>
              </a:ext>
            </a:extLst>
          </a:blip>
          <a:srcRect l="7059" r="4835"/>
          <a:stretch/>
        </p:blipFill>
        <p:spPr>
          <a:xfrm>
            <a:off x="2428647" y="83183"/>
            <a:ext cx="9753600" cy="6227064"/>
          </a:xfrm>
          <a:prstGeom prst="rect">
            <a:avLst/>
          </a:prstGeom>
        </p:spPr>
      </p:pic>
      <p:sp>
        <p:nvSpPr>
          <p:cNvPr id="5" name="Otsikko 2"/>
          <p:cNvSpPr>
            <a:spLocks noGrp="1"/>
          </p:cNvSpPr>
          <p:nvPr>
            <p:ph type="title"/>
          </p:nvPr>
        </p:nvSpPr>
        <p:spPr>
          <a:xfrm rot="16200000">
            <a:off x="-4098827" y="75724"/>
            <a:ext cx="10493504" cy="998539"/>
          </a:xfrm>
        </p:spPr>
        <p:txBody>
          <a:bodyPr/>
          <a:lstStyle/>
          <a:p>
            <a:r>
              <a:rPr lang="fi-FI" dirty="0">
                <a:solidFill>
                  <a:schemeClr val="accent5"/>
                </a:solidFill>
              </a:rPr>
              <a:t>Kulttuurihyvinvointia </a:t>
            </a:r>
            <a:br>
              <a:rPr lang="fi-FI" dirty="0">
                <a:solidFill>
                  <a:schemeClr val="accent5"/>
                </a:solidFill>
              </a:rPr>
            </a:br>
            <a:r>
              <a:rPr lang="fi-FI" dirty="0">
                <a:solidFill>
                  <a:schemeClr val="accent5"/>
                </a:solidFill>
              </a:rPr>
              <a:t>läpi elämän</a:t>
            </a:r>
            <a:endParaRPr lang="en-US" dirty="0">
              <a:solidFill>
                <a:schemeClr val="accent5"/>
              </a:solidFill>
            </a:endParaRPr>
          </a:p>
        </p:txBody>
      </p:sp>
      <p:sp>
        <p:nvSpPr>
          <p:cNvPr id="6" name="Tekstiruutu 5"/>
          <p:cNvSpPr txBox="1"/>
          <p:nvPr/>
        </p:nvSpPr>
        <p:spPr>
          <a:xfrm rot="16200000">
            <a:off x="2250383" y="2954833"/>
            <a:ext cx="584244" cy="284693"/>
          </a:xfrm>
          <a:prstGeom prst="rect">
            <a:avLst/>
          </a:prstGeom>
          <a:noFill/>
        </p:spPr>
        <p:txBody>
          <a:bodyPr wrap="square" rtlCol="0">
            <a:spAutoFit/>
          </a:bodyPr>
          <a:lstStyle/>
          <a:p>
            <a:pPr defTabSz="609585">
              <a:lnSpc>
                <a:spcPts val="1467"/>
              </a:lnSpc>
            </a:pPr>
            <a:r>
              <a:rPr lang="fi-FI" sz="1467" b="1" dirty="0">
                <a:solidFill>
                  <a:prstClr val="black"/>
                </a:solidFill>
                <a:latin typeface="Arial"/>
              </a:rPr>
              <a:t>IKÄ</a:t>
            </a:r>
          </a:p>
        </p:txBody>
      </p:sp>
      <p:sp>
        <p:nvSpPr>
          <p:cNvPr id="7" name="Tekstiruutu 6"/>
          <p:cNvSpPr txBox="1"/>
          <p:nvPr/>
        </p:nvSpPr>
        <p:spPr>
          <a:xfrm rot="16200000">
            <a:off x="2217991" y="954003"/>
            <a:ext cx="696491" cy="284693"/>
          </a:xfrm>
          <a:prstGeom prst="rect">
            <a:avLst/>
          </a:prstGeom>
          <a:noFill/>
        </p:spPr>
        <p:txBody>
          <a:bodyPr wrap="square" rtlCol="0">
            <a:spAutoFit/>
          </a:bodyPr>
          <a:lstStyle/>
          <a:p>
            <a:pPr defTabSz="609585">
              <a:lnSpc>
                <a:spcPts val="1467"/>
              </a:lnSpc>
            </a:pPr>
            <a:r>
              <a:rPr lang="fi-FI" sz="1467" b="1" dirty="0">
                <a:solidFill>
                  <a:prstClr val="black"/>
                </a:solidFill>
                <a:latin typeface="Arial"/>
              </a:rPr>
              <a:t>100</a:t>
            </a:r>
          </a:p>
        </p:txBody>
      </p:sp>
      <p:sp>
        <p:nvSpPr>
          <p:cNvPr id="8" name="Tekstiruutu 7"/>
          <p:cNvSpPr txBox="1"/>
          <p:nvPr/>
        </p:nvSpPr>
        <p:spPr>
          <a:xfrm rot="16200000">
            <a:off x="2347297" y="5397099"/>
            <a:ext cx="410867" cy="284693"/>
          </a:xfrm>
          <a:prstGeom prst="rect">
            <a:avLst/>
          </a:prstGeom>
          <a:noFill/>
        </p:spPr>
        <p:txBody>
          <a:bodyPr wrap="square" rtlCol="0">
            <a:spAutoFit/>
          </a:bodyPr>
          <a:lstStyle/>
          <a:p>
            <a:pPr defTabSz="609585">
              <a:lnSpc>
                <a:spcPts val="1467"/>
              </a:lnSpc>
            </a:pPr>
            <a:r>
              <a:rPr lang="fi-FI" sz="1467" b="1" dirty="0">
                <a:solidFill>
                  <a:prstClr val="black"/>
                </a:solidFill>
                <a:latin typeface="Arial"/>
              </a:rPr>
              <a:t>0</a:t>
            </a:r>
          </a:p>
        </p:txBody>
      </p:sp>
      <p:sp>
        <p:nvSpPr>
          <p:cNvPr id="9" name="Tekstiruutu 8"/>
          <p:cNvSpPr txBox="1"/>
          <p:nvPr/>
        </p:nvSpPr>
        <p:spPr>
          <a:xfrm rot="16200000">
            <a:off x="547437" y="2970000"/>
            <a:ext cx="3249691" cy="287130"/>
          </a:xfrm>
          <a:prstGeom prst="rect">
            <a:avLst/>
          </a:prstGeom>
          <a:noFill/>
        </p:spPr>
        <p:txBody>
          <a:bodyPr wrap="square" rtlCol="0">
            <a:spAutoFit/>
          </a:bodyPr>
          <a:lstStyle/>
          <a:p>
            <a:pPr defTabSz="609585">
              <a:lnSpc>
                <a:spcPts val="1467"/>
              </a:lnSpc>
            </a:pPr>
            <a:r>
              <a:rPr lang="fi-FI" sz="1733" b="1" dirty="0">
                <a:solidFill>
                  <a:prstClr val="black"/>
                </a:solidFill>
                <a:latin typeface="Arial"/>
              </a:rPr>
              <a:t>Kulttuurihyvinvointipalvelut</a:t>
            </a:r>
          </a:p>
        </p:txBody>
      </p:sp>
      <p:sp>
        <p:nvSpPr>
          <p:cNvPr id="10" name="Tekstiruutu 9"/>
          <p:cNvSpPr txBox="1"/>
          <p:nvPr/>
        </p:nvSpPr>
        <p:spPr>
          <a:xfrm>
            <a:off x="4798122" y="950419"/>
            <a:ext cx="4396599" cy="1221168"/>
          </a:xfrm>
          <a:prstGeom prst="rect">
            <a:avLst/>
          </a:prstGeom>
          <a:noFill/>
        </p:spPr>
        <p:txBody>
          <a:bodyPr wrap="square" rtlCol="0">
            <a:spAutoFit/>
          </a:bodyPr>
          <a:lstStyle/>
          <a:p>
            <a:pPr defTabSz="609585"/>
            <a:r>
              <a:rPr lang="fi-FI" sz="1467" b="1" dirty="0">
                <a:solidFill>
                  <a:srgbClr val="E30C6E"/>
                </a:solidFill>
                <a:latin typeface="Arial"/>
              </a:rPr>
              <a:t>Kulttuurinen seniori- ja vanhustyö:</a:t>
            </a:r>
          </a:p>
          <a:p>
            <a:pPr defTabSz="609585"/>
            <a:r>
              <a:rPr lang="fi-FI" sz="1467" b="1" dirty="0">
                <a:solidFill>
                  <a:prstClr val="black"/>
                </a:solidFill>
                <a:latin typeface="Arial"/>
              </a:rPr>
              <a:t>Seniorikortti, lukulähetit, OmaKirjasto, kulttuurisuunnitelma, kulttuurikummit, Taidekori, kulttuurihyvinvointipalvelut asumispalveluissa…</a:t>
            </a:r>
          </a:p>
        </p:txBody>
      </p:sp>
      <p:sp>
        <p:nvSpPr>
          <p:cNvPr id="11" name="Tekstiruutu 10"/>
          <p:cNvSpPr txBox="1"/>
          <p:nvPr/>
        </p:nvSpPr>
        <p:spPr>
          <a:xfrm>
            <a:off x="4798121" y="2919619"/>
            <a:ext cx="3666008" cy="543867"/>
          </a:xfrm>
          <a:prstGeom prst="rect">
            <a:avLst/>
          </a:prstGeom>
          <a:noFill/>
        </p:spPr>
        <p:txBody>
          <a:bodyPr wrap="square" rtlCol="0">
            <a:spAutoFit/>
          </a:bodyPr>
          <a:lstStyle/>
          <a:p>
            <a:pPr defTabSz="609585"/>
            <a:r>
              <a:rPr lang="fi-FI" sz="1467" b="1" dirty="0">
                <a:solidFill>
                  <a:srgbClr val="E30C6E"/>
                </a:solidFill>
                <a:latin typeface="Arial"/>
              </a:rPr>
              <a:t>Etsivä kulttuurityö työikäisille:</a:t>
            </a:r>
          </a:p>
          <a:p>
            <a:pPr defTabSz="609585"/>
            <a:r>
              <a:rPr lang="fi-FI" sz="1467" b="1" dirty="0">
                <a:solidFill>
                  <a:prstClr val="black"/>
                </a:solidFill>
                <a:latin typeface="Arial"/>
              </a:rPr>
              <a:t>Kimmoke-ranneke…</a:t>
            </a:r>
          </a:p>
        </p:txBody>
      </p:sp>
      <p:sp>
        <p:nvSpPr>
          <p:cNvPr id="12" name="Tekstiruutu 11"/>
          <p:cNvSpPr txBox="1"/>
          <p:nvPr/>
        </p:nvSpPr>
        <p:spPr>
          <a:xfrm>
            <a:off x="4798122" y="4199964"/>
            <a:ext cx="4299727" cy="995401"/>
          </a:xfrm>
          <a:prstGeom prst="rect">
            <a:avLst/>
          </a:prstGeom>
          <a:noFill/>
        </p:spPr>
        <p:txBody>
          <a:bodyPr wrap="square" rtlCol="0">
            <a:spAutoFit/>
          </a:bodyPr>
          <a:lstStyle/>
          <a:p>
            <a:pPr defTabSz="609585"/>
            <a:r>
              <a:rPr lang="fi-FI" sz="1467" b="1" dirty="0">
                <a:solidFill>
                  <a:srgbClr val="E30C6E"/>
                </a:solidFill>
                <a:latin typeface="Arial"/>
              </a:rPr>
              <a:t>Lastenkulttuuri ja kulttuurinen nuorisotyö:</a:t>
            </a:r>
          </a:p>
          <a:p>
            <a:pPr defTabSz="609585"/>
            <a:r>
              <a:rPr lang="fi-FI" sz="1467" b="1" dirty="0">
                <a:solidFill>
                  <a:prstClr val="black"/>
                </a:solidFill>
                <a:latin typeface="Arial"/>
              </a:rPr>
              <a:t>Elämyspolku, Ysivip-kortti, Nuorisokortti, Seikkailupuisto, koulutaiteilijat, Taidelukkari, nuorten taide- ja toimintatalo Vimma… </a:t>
            </a:r>
          </a:p>
        </p:txBody>
      </p:sp>
      <p:sp>
        <p:nvSpPr>
          <p:cNvPr id="13" name="Pyöristetty suorakulmio 12"/>
          <p:cNvSpPr/>
          <p:nvPr/>
        </p:nvSpPr>
        <p:spPr>
          <a:xfrm>
            <a:off x="6972689" y="2162097"/>
            <a:ext cx="2278643" cy="716216"/>
          </a:xfrm>
          <a:prstGeom prst="roundRect">
            <a:avLst/>
          </a:prstGeom>
          <a:solidFill>
            <a:schemeClr val="bg1"/>
          </a:solidFill>
          <a:ln w="57150">
            <a:solidFill>
              <a:schemeClr val="accent5"/>
            </a:solidFill>
          </a:ln>
        </p:spPr>
        <p:style>
          <a:lnRef idx="0">
            <a:scrgbClr r="0" g="0" b="0"/>
          </a:lnRef>
          <a:fillRef idx="0">
            <a:scrgbClr r="0" g="0" b="0"/>
          </a:fillRef>
          <a:effectRef idx="0">
            <a:scrgbClr r="0" g="0" b="0"/>
          </a:effectRef>
          <a:fontRef idx="minor">
            <a:schemeClr val="accent5"/>
          </a:fontRef>
        </p:style>
        <p:txBody>
          <a:bodyPr rtlCol="0" anchor="ctr"/>
          <a:lstStyle/>
          <a:p>
            <a:pPr defTabSz="609585"/>
            <a:r>
              <a:rPr lang="fi-FI" sz="1467" b="1" dirty="0">
                <a:solidFill>
                  <a:prstClr val="black"/>
                </a:solidFill>
                <a:latin typeface="Arial"/>
              </a:rPr>
              <a:t>Kulttuuriystävät, Kulttuurikortti </a:t>
            </a:r>
            <a:endParaRPr lang="fi-FI" sz="1467" dirty="0">
              <a:solidFill>
                <a:prstClr val="black"/>
              </a:solidFill>
              <a:latin typeface="Arial"/>
            </a:endParaRPr>
          </a:p>
        </p:txBody>
      </p:sp>
      <p:sp>
        <p:nvSpPr>
          <p:cNvPr id="14" name="Tekstiruutu 13"/>
          <p:cNvSpPr txBox="1"/>
          <p:nvPr/>
        </p:nvSpPr>
        <p:spPr>
          <a:xfrm>
            <a:off x="2952651" y="293893"/>
            <a:ext cx="7768003" cy="287130"/>
          </a:xfrm>
          <a:prstGeom prst="rect">
            <a:avLst/>
          </a:prstGeom>
          <a:noFill/>
        </p:spPr>
        <p:txBody>
          <a:bodyPr wrap="square" rtlCol="0">
            <a:spAutoFit/>
          </a:bodyPr>
          <a:lstStyle/>
          <a:p>
            <a:pPr defTabSz="609585">
              <a:lnSpc>
                <a:spcPts val="1467"/>
              </a:lnSpc>
            </a:pPr>
            <a:r>
              <a:rPr lang="fi-FI" sz="1733" b="1" dirty="0">
                <a:solidFill>
                  <a:prstClr val="black"/>
                </a:solidFill>
                <a:latin typeface="Arial"/>
              </a:rPr>
              <a:t>KAUPUNKI + JÄRJESTÖT + KORKEAKOULUT JA OPPILAITOKSET </a:t>
            </a:r>
          </a:p>
        </p:txBody>
      </p:sp>
      <p:sp>
        <p:nvSpPr>
          <p:cNvPr id="15" name="Tekstiruutu 14"/>
          <p:cNvSpPr txBox="1"/>
          <p:nvPr/>
        </p:nvSpPr>
        <p:spPr>
          <a:xfrm>
            <a:off x="9621554" y="2059103"/>
            <a:ext cx="1623105" cy="2124236"/>
          </a:xfrm>
          <a:prstGeom prst="rect">
            <a:avLst/>
          </a:prstGeom>
          <a:noFill/>
        </p:spPr>
        <p:txBody>
          <a:bodyPr wrap="square" rtlCol="0">
            <a:spAutoFit/>
          </a:bodyPr>
          <a:lstStyle/>
          <a:p>
            <a:pPr algn="ctr" defTabSz="609585"/>
            <a:r>
              <a:rPr lang="fi-FI" sz="1467" b="1" dirty="0">
                <a:solidFill>
                  <a:prstClr val="black"/>
                </a:solidFill>
                <a:latin typeface="Arial"/>
              </a:rPr>
              <a:t>Kulttuuri-laitosten ja kirjastojen kaikille </a:t>
            </a:r>
          </a:p>
          <a:p>
            <a:pPr algn="ctr" defTabSz="609585"/>
            <a:r>
              <a:rPr lang="fi-FI" sz="1467" b="1" dirty="0">
                <a:solidFill>
                  <a:prstClr val="black"/>
                </a:solidFill>
                <a:latin typeface="Arial"/>
              </a:rPr>
              <a:t>avoimet kulttuuri-palvelut</a:t>
            </a:r>
            <a:br>
              <a:rPr lang="fi-FI" sz="1467" b="1" dirty="0">
                <a:solidFill>
                  <a:prstClr val="black"/>
                </a:solidFill>
                <a:latin typeface="Arial"/>
              </a:rPr>
            </a:br>
            <a:r>
              <a:rPr lang="fi-FI" sz="1467" b="1" dirty="0">
                <a:solidFill>
                  <a:prstClr val="black"/>
                </a:solidFill>
                <a:latin typeface="Arial"/>
              </a:rPr>
              <a:t> ja vapaa sivistystyö </a:t>
            </a:r>
          </a:p>
        </p:txBody>
      </p:sp>
      <p:sp>
        <p:nvSpPr>
          <p:cNvPr id="16" name="Tekstiruutu 15"/>
          <p:cNvSpPr txBox="1"/>
          <p:nvPr/>
        </p:nvSpPr>
        <p:spPr>
          <a:xfrm>
            <a:off x="2410637" y="5931715"/>
            <a:ext cx="4978640" cy="477054"/>
          </a:xfrm>
          <a:prstGeom prst="rect">
            <a:avLst/>
          </a:prstGeom>
          <a:noFill/>
        </p:spPr>
        <p:txBody>
          <a:bodyPr wrap="square" rtlCol="0">
            <a:spAutoFit/>
          </a:bodyPr>
          <a:lstStyle/>
          <a:p>
            <a:pPr algn="ctr" defTabSz="609585">
              <a:lnSpc>
                <a:spcPts val="1467"/>
              </a:lnSpc>
            </a:pPr>
            <a:r>
              <a:rPr lang="fi-FI" sz="1467" b="1" dirty="0">
                <a:solidFill>
                  <a:prstClr val="black"/>
                </a:solidFill>
                <a:latin typeface="Arial"/>
              </a:rPr>
              <a:t>Kohdennetut, räätälöidyt, tuetut, matalan kynnyksen palvelut – tukea osallistumiseen tarvitaan</a:t>
            </a:r>
          </a:p>
        </p:txBody>
      </p:sp>
      <p:sp>
        <p:nvSpPr>
          <p:cNvPr id="17" name="Tekstiruutu 16"/>
          <p:cNvSpPr txBox="1"/>
          <p:nvPr/>
        </p:nvSpPr>
        <p:spPr>
          <a:xfrm>
            <a:off x="8669116" y="5972227"/>
            <a:ext cx="2740497" cy="477054"/>
          </a:xfrm>
          <a:prstGeom prst="rect">
            <a:avLst/>
          </a:prstGeom>
          <a:noFill/>
        </p:spPr>
        <p:txBody>
          <a:bodyPr wrap="square" rtlCol="0">
            <a:spAutoFit/>
          </a:bodyPr>
          <a:lstStyle/>
          <a:p>
            <a:pPr algn="ctr" defTabSz="609585">
              <a:lnSpc>
                <a:spcPts val="1467"/>
              </a:lnSpc>
            </a:pPr>
            <a:r>
              <a:rPr lang="fi-FI" sz="1467" b="1" dirty="0">
                <a:solidFill>
                  <a:prstClr val="black"/>
                </a:solidFill>
                <a:latin typeface="Arial"/>
              </a:rPr>
              <a:t>Yhteiset palvelut – käyttö ja hakeutuminen omatoimista </a:t>
            </a:r>
          </a:p>
        </p:txBody>
      </p:sp>
    </p:spTree>
    <p:extLst>
      <p:ext uri="{BB962C8B-B14F-4D97-AF65-F5344CB8AC3E}">
        <p14:creationId xmlns:p14="http://schemas.microsoft.com/office/powerpoint/2010/main" val="3738062138"/>
      </p:ext>
    </p:extLst>
  </p:cSld>
  <p:clrMapOvr>
    <a:masterClrMapping/>
  </p:clrMapOvr>
</p:sld>
</file>

<file path=ppt/theme/theme1.xml><?xml version="1.0" encoding="utf-8"?>
<a:theme xmlns:a="http://schemas.openxmlformats.org/drawingml/2006/main" name="GradientRise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Valkoinen">
  <a:themeElements>
    <a:clrScheme name="Custom 48">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_PPT_16-9" id="{2377A55B-EA10-4147-83BF-6F98F6210B8E}" vid="{4EEF133C-F9AF-4B44-9DED-1ABFB3F63084}"/>
    </a:ext>
  </a:extLst>
</a:theme>
</file>

<file path=ppt/theme/theme3.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934DF857-1862-4454-A464-105457798266}" vid="{EB738106-AF4D-4813-A67E-08A096C3513D}"/>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8F962BAC8177549BAFB2B7F4CFB2DAA" ma:contentTypeVersion="10" ma:contentTypeDescription="Luo uusi asiakirja." ma:contentTypeScope="" ma:versionID="e99b69955237a3149df04fa4b346ae12">
  <xsd:schema xmlns:xsd="http://www.w3.org/2001/XMLSchema" xmlns:xs="http://www.w3.org/2001/XMLSchema" xmlns:p="http://schemas.microsoft.com/office/2006/metadata/properties" xmlns:ns2="b1f59c2a-9d6e-424c-af6d-953b71280567" xmlns:ns3="78600e00-6fe0-44a3-9d5b-9a1392d7bca8" targetNamespace="http://schemas.microsoft.com/office/2006/metadata/properties" ma:root="true" ma:fieldsID="b9d36294664fbdd25b5bb5ba8c1ddee3" ns2:_="" ns3:_="">
    <xsd:import namespace="b1f59c2a-9d6e-424c-af6d-953b71280567"/>
    <xsd:import namespace="78600e00-6fe0-44a3-9d5b-9a1392d7bc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f59c2a-9d6e-424c-af6d-953b712805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00e00-6fe0-44a3-9d5b-9a1392d7bca8"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31317F-ADCE-41D4-85EA-4FB4F7B6B45C}"/>
</file>

<file path=customXml/itemProps2.xml><?xml version="1.0" encoding="utf-8"?>
<ds:datastoreItem xmlns:ds="http://schemas.openxmlformats.org/officeDocument/2006/customXml" ds:itemID="{1522AB03-48FC-48A7-848C-8998785DB800}"/>
</file>

<file path=customXml/itemProps3.xml><?xml version="1.0" encoding="utf-8"?>
<ds:datastoreItem xmlns:ds="http://schemas.openxmlformats.org/officeDocument/2006/customXml" ds:itemID="{09D7353C-D788-4162-BF48-AF1F1081917A}"/>
</file>

<file path=docProps/app.xml><?xml version="1.0" encoding="utf-8"?>
<Properties xmlns="http://schemas.openxmlformats.org/officeDocument/2006/extended-properties" xmlns:vt="http://schemas.openxmlformats.org/officeDocument/2006/docPropsVTypes">
  <TotalTime>920</TotalTime>
  <Words>693</Words>
  <Application>Microsoft Office PowerPoint</Application>
  <PresentationFormat>Laajakuva</PresentationFormat>
  <Paragraphs>51</Paragraphs>
  <Slides>10</Slides>
  <Notes>1</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10</vt:i4>
      </vt:variant>
    </vt:vector>
  </HeadingPairs>
  <TitlesOfParts>
    <vt:vector size="19" baseType="lpstr">
      <vt:lpstr>Arial</vt:lpstr>
      <vt:lpstr>Calibri</vt:lpstr>
      <vt:lpstr>Courier New</vt:lpstr>
      <vt:lpstr>Gill Sans Nova</vt:lpstr>
      <vt:lpstr>Lucida Grande</vt:lpstr>
      <vt:lpstr>Stencil</vt:lpstr>
      <vt:lpstr>GradientRiseVTI</vt:lpstr>
      <vt:lpstr>Valkoinen</vt:lpstr>
      <vt:lpstr>Turun kaupunki perustyyli</vt:lpstr>
      <vt:lpstr>Kirjastosta kulttuurihyvinvointia</vt:lpstr>
      <vt:lpstr>Lähtökohtiani kirjastot ja kulttuurihyvinvointi -näkökulman kautta katsottuna</vt:lpstr>
      <vt:lpstr>PowerPoint-esitys</vt:lpstr>
      <vt:lpstr>MITÄ SINULLE TARKOITTAA SANA KULTTUURI?</vt:lpstr>
      <vt:lpstr>Kirjastoissa maailma avoinna: omannäköinen kulttuurihyvinvointi</vt:lpstr>
      <vt:lpstr>PowerPoint-esitys</vt:lpstr>
      <vt:lpstr>Kulttuurikoordinaattorin työ – monialaista työtä saavutettavien kulttuuripalveluiden ja kulttuurihyvinvoinnin edistämiseksi,  EI YKSIN VAAN YHTEIStUUMIN!</vt:lpstr>
      <vt:lpstr>PowerPoint-esitys</vt:lpstr>
      <vt:lpstr>Kulttuurihyvinvointia  läpi elämän</vt:lpstr>
      <vt:lpstr>Tänään tehdään  lisää historiaa.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Kirjastot ja kulttuurihyvinvointi</dc:title>
  <dc:creator>Hämäläinen Liisa</dc:creator>
  <cp:lastModifiedBy>Hämäläinen Liisa</cp:lastModifiedBy>
  <cp:revision>19</cp:revision>
  <dcterms:created xsi:type="dcterms:W3CDTF">2022-11-09T07:01:27Z</dcterms:created>
  <dcterms:modified xsi:type="dcterms:W3CDTF">2022-12-13T09:28:53Z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0x01010048F962BAC8177549BAFB2B7F4CFB2DAA</vt:lpwstr>
  </property>
</Properties>
</file>