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01" r:id="rId5"/>
  </p:sldMasterIdLst>
  <p:notesMasterIdLst>
    <p:notesMasterId r:id="rId19"/>
  </p:notesMasterIdLst>
  <p:sldIdLst>
    <p:sldId id="320" r:id="rId6"/>
    <p:sldId id="332" r:id="rId7"/>
    <p:sldId id="270" r:id="rId8"/>
    <p:sldId id="333" r:id="rId9"/>
    <p:sldId id="329" r:id="rId10"/>
    <p:sldId id="334" r:id="rId11"/>
    <p:sldId id="335" r:id="rId12"/>
    <p:sldId id="336" r:id="rId13"/>
    <p:sldId id="340" r:id="rId14"/>
    <p:sldId id="337" r:id="rId15"/>
    <p:sldId id="338" r:id="rId16"/>
    <p:sldId id="325" r:id="rId17"/>
    <p:sldId id="330" r:id="rId1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4F4253-05EB-71EA-0492-024AD51EFF54}" name="Laitinen-Kuisma Seija" initials="LKS" userId="S::seija.laitinen-kuisma@hel.fi::cc41be83-244d-4a5c-9354-0b5bec590c29" providerId="AD"/>
  <p188:author id="{9E6F7656-2988-279F-18B7-47941B331952}" name="Sivulainen Suvi" initials="SS" userId="S::suvi.sivulainen@hel.fi::594683f2-c77d-4ae0-96bb-523608ccec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1192D-BC89-A74A-9C17-E99921E1D9ED}" type="datetimeFigureOut">
              <a:rPr lang="en-FI" smtClean="0"/>
              <a:t>04/28/2023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9C201-D157-7442-8F88-403EE1DF2EC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356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13E6D6-CA98-1F7C-C2DB-BC386CBE476C}"/>
              </a:ext>
            </a:extLst>
          </p:cNvPr>
          <p:cNvSpPr/>
          <p:nvPr userDrawn="1"/>
        </p:nvSpPr>
        <p:spPr>
          <a:xfrm>
            <a:off x="0" y="19840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478FF-B62D-D9BF-44FA-C061B982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283" y="1032933"/>
            <a:ext cx="5184774" cy="333904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DD03EF-9E61-A327-E8DB-4DB5FD6EA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6283" y="4657725"/>
            <a:ext cx="5184774" cy="177165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25F31F-F66B-F87A-8465-4F447712FB4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17917" y="1032933"/>
            <a:ext cx="5261544" cy="56956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D8E5C1-5DCB-1142-530A-3314093D1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333" y="428625"/>
            <a:ext cx="2350422" cy="7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 vasemmalla + teks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87774C-712C-C8E7-9901-A6E68BE8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010603-31E1-2606-32DC-286262BAE7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BB64C84-1302-71AD-8D76-650D5F54F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865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320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 oikealla + teks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ADEAF-C386-BB69-6F1E-360E2B62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58ADC-BE9D-AF33-1226-F7593C4B3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2BA2A3F-DB4F-CECC-EB85-7CBDC19A8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848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Välileh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5F27-0624-7A36-2412-C1B7E83021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B5603-BC31-3CEB-0C0D-D12CBC2C7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4943A-6E0E-1C0E-FD9D-D2CD5B199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ED82E-BB9E-549D-7F8C-11B02E9B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INEN Tekst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18A64B-161B-9F82-51FF-C67068EC1C30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77C90-76A7-DBE3-1701-BF92B7A3B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8AD62A-4665-5CE3-F4EA-6242B2B5BBCD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F3E78-176A-DA11-B88F-67975F8DC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E867B57-8E48-1B86-1B1F-4CC6B0C5D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653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 vasemm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5B497D-F7C8-8D76-A100-D827C9851716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10083-0DE9-814D-CE74-E62B42283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30FDA5E-ACD4-ED28-2DDE-798448BB3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7952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 oike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4FA146-3DA2-8090-3A3A-7A3B5BDC379C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27C50-E442-103A-3CA1-19698218B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BFD5A4-EF7F-8FC3-7E6D-B2E18153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7834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LTAINEN Välileh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B6412C4-5FF9-FF2E-344F-EA1964A29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4576DA-7685-D910-EE9D-8A0C367D1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454A14A-D159-0E5B-FF0C-2A679DA3C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18005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Tekstisiv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C26A99-54AB-632C-8F84-863B87916CC2}"/>
              </a:ext>
            </a:extLst>
          </p:cNvPr>
          <p:cNvSpPr/>
          <p:nvPr userDrawn="1"/>
        </p:nvSpPr>
        <p:spPr>
          <a:xfrm>
            <a:off x="0" y="5986020"/>
            <a:ext cx="12191998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2CEC0B0-EBAC-E6ED-F6EE-3CC9F7763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ava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BA656-D66B-D520-7B80-99D357719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474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Välileh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C61410-3CC0-1F1F-E567-482D0CA2D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276C29-58A6-93D2-099C-EEEBFFB8F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7966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va vasemmall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1A2167-1304-C703-06D8-41E24EF0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462A43-D1C5-A84E-7062-57BB395419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A170C-C038-DF88-64F8-75BF6060C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29179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va oikeall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25A597-8961-3DD8-E475-7A8C675C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F5D814-80AE-EAB7-D375-4666C8D438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E6E0321-7AB8-93B2-AB19-EC027702A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6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2047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koko sivun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2A9F9-6396-3E04-8DF7-353D33692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3648552"/>
            <a:ext cx="10570028" cy="2046854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44338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4D00BA33-975B-B53E-E2FD-FD01DCD8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0887" y="6280718"/>
            <a:ext cx="2743200" cy="365125"/>
          </a:xfrm>
        </p:spPr>
        <p:txBody>
          <a:bodyPr/>
          <a:lstStyle/>
          <a:p>
            <a:fld id="{7981151B-E4C2-F643-A19D-1E0EB5BC7B06}" type="datetime1">
              <a:rPr lang="fi-FI" smtClean="0"/>
              <a:t>28.4.2023</a:t>
            </a:fld>
            <a:endParaRPr lang="en-FI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3806A75-E120-EB7E-A458-8EE92E24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0232" y="6280718"/>
            <a:ext cx="3276600" cy="365125"/>
          </a:xfrm>
        </p:spPr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2A25F2-8491-FDF6-CCEE-AC333CF5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2288" y="6280718"/>
            <a:ext cx="701511" cy="365125"/>
          </a:xfrm>
        </p:spPr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BBF518A-8CCC-874C-FCEA-63EE2E520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9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Välileh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3B9CBE-13EF-1D49-7DDF-DCD818180E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25B6-A516-9149-F4E0-6F0B11158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4576DA-7685-D910-EE9D-8A0C367D1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454A14A-D159-0E5B-FF0C-2A679DA3C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8879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Tekst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BF24BB-FDFA-63FB-B07D-54F7F8DF4A97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2D7BE-D53A-203A-D335-B9AD6EF0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2125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734BC3-8107-EEE0-9234-274FEA34C49A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D49E4-BC70-3889-5833-65CA68371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519384-BCE1-254D-9E52-B9E3172A5E6C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BA656-D66B-D520-7B80-99D357719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079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 vasemm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81C503-9F78-4F13-BED3-B3154D6F4435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786AF-D9C3-06ED-C587-6C4269B47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30FDA5E-ACD4-ED28-2DDE-798448BB3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41911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 oike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49CF0E-9135-2F05-3AEE-AAC7A8663C12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9E508-2AAB-3417-D4D4-CEE8E9794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BFD5A4-EF7F-8FC3-7E6D-B2E18153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61974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13E6D6-CA98-1F7C-C2DB-BC386CBE476C}"/>
              </a:ext>
            </a:extLst>
          </p:cNvPr>
          <p:cNvSpPr/>
          <p:nvPr userDrawn="1"/>
        </p:nvSpPr>
        <p:spPr>
          <a:xfrm>
            <a:off x="0" y="19840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478FF-B62D-D9BF-44FA-C061B982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283" y="1032933"/>
            <a:ext cx="5184774" cy="333904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DD03EF-9E61-A327-E8DB-4DB5FD6EA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6283" y="4657725"/>
            <a:ext cx="5184774" cy="177165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25F31F-F66B-F87A-8465-4F447712FB4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17917" y="1032933"/>
            <a:ext cx="5261544" cy="56956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D8E5C1-5DCB-1142-530A-3314093D1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333" y="428625"/>
            <a:ext cx="2350422" cy="7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1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Teksti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DF944-3A4E-08EA-D9CC-1077F24808ED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7CE0F1-F4B7-A5CB-BFCB-03CA9034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8367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8EAF47-59D1-8A93-7884-D54BE657BCA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862609-541C-48E1-3392-0DA9BA373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6100" y="1651000"/>
            <a:ext cx="7364957" cy="272097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281F85-F8D7-C030-8754-2160CD8EE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6100" y="4657725"/>
            <a:ext cx="7364957" cy="17716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3BFB8-3320-7340-2B6B-991C9F87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333" y="428625"/>
            <a:ext cx="2350422" cy="7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4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Välileh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C61410-3CC0-1F1F-E567-482D0CA2D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276C29-58A6-93D2-099C-EEEBFFB8F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5816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Teksti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DF944-3A4E-08EA-D9CC-1077F24808ED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7CE0F1-F4B7-A5CB-BFCB-03CA9034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98726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7055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 vasemmalla + tek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4B0A0C-8707-3650-8ADF-E9F29C65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B52809-B5E4-55F8-79D9-276D7E3DAA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52033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 oikealla + tek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94043-185B-A909-590E-155F9D75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F4A0-AFE6-9D7D-3591-994985BCE6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11E4EEA-7174-A9FC-9B68-A12D69F92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75607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Välileh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0326ED-995F-DEBD-654F-AB61100D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AE6AAD-C142-5C72-122A-25D3D01D5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16719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AINEN Tekstisiv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24876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siv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33E263-9816-1FB6-1591-94A848554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60820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 vasemmalla + teks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87774C-712C-C8E7-9901-A6E68BE8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010603-31E1-2606-32DC-286262BAE7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BB64C84-1302-71AD-8D76-650D5F54F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865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229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51522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 oikealla + teks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ADEAF-C386-BB69-6F1E-360E2B62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58ADC-BE9D-AF33-1226-F7593C4B3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2BA2A3F-DB4F-CECC-EB85-7CBDC19A8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75480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Välileh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5F27-0624-7A36-2412-C1B7E83021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B5603-BC31-3CEB-0C0D-D12CBC2C7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4943A-6E0E-1C0E-FD9D-D2CD5B199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ED82E-BB9E-549D-7F8C-11B02E9B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4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INEN Tekst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18A64B-161B-9F82-51FF-C67068EC1C30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77C90-76A7-DBE3-1701-BF92B7A3B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8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8AD62A-4665-5CE3-F4EA-6242B2B5BBCD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F3E78-176A-DA11-B88F-67975F8DC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E867B57-8E48-1B86-1B1F-4CC6B0C5D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78130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 vasemm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5B497D-F7C8-8D76-A100-D827C9851716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10083-0DE9-814D-CE74-E62B42283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30FDA5E-ACD4-ED28-2DDE-798448BB3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37079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Kuva oike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4FA146-3DA2-8090-3A3A-7A3B5BDC379C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27C50-E442-103A-3CA1-19698218B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BFD5A4-EF7F-8FC3-7E6D-B2E18153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0796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LTAINEN Välileh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B6412C4-5FF9-FF2E-344F-EA1964A29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4576DA-7685-D910-EE9D-8A0C367D1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454A14A-D159-0E5B-FF0C-2A679DA3C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63609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Tekstisiv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C26A99-54AB-632C-8F84-863B87916CC2}"/>
              </a:ext>
            </a:extLst>
          </p:cNvPr>
          <p:cNvSpPr/>
          <p:nvPr userDrawn="1"/>
        </p:nvSpPr>
        <p:spPr>
          <a:xfrm>
            <a:off x="0" y="5986020"/>
            <a:ext cx="12191998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2CEC0B0-EBAC-E6ED-F6EE-3CC9F7763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55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ava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BA656-D66B-D520-7B80-99D357719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42544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va vasemmall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1A2167-1304-C703-06D8-41E24EF0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462A43-D1C5-A84E-7062-57BB395419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A170C-C038-DF88-64F8-75BF6060C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8717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 vasemmalla + tek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4B0A0C-8707-3650-8ADF-E9F29C65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B52809-B5E4-55F8-79D9-276D7E3DAA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03501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LTAINEN Kuva oikeall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9A54A-7599-F3FC-C1FA-F897727F5722}"/>
              </a:ext>
            </a:extLst>
          </p:cNvPr>
          <p:cNvSpPr/>
          <p:nvPr userDrawn="1"/>
        </p:nvSpPr>
        <p:spPr>
          <a:xfrm>
            <a:off x="-4" y="5986020"/>
            <a:ext cx="12192001" cy="8719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384-BCE1-254D-9E52-B9E3172A5E6C}" type="datetime1">
              <a:rPr lang="fi-FI" smtClean="0"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AAF7F2-A869-32F4-3D69-C6A4797C4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25A597-8961-3DD8-E475-7A8C675C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F5D814-80AE-EAB7-D375-4666C8D438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E6E0321-7AB8-93B2-AB19-EC027702A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6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7227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koko sivun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8DF8BEE-6D27-29F7-1DE6-C9A9B218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2A9F9-6396-3E04-8DF7-353D33692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3648552"/>
            <a:ext cx="10570028" cy="2046854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522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4D00BA33-975B-B53E-E2FD-FD01DCD8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0887" y="6280718"/>
            <a:ext cx="2743200" cy="365125"/>
          </a:xfrm>
        </p:spPr>
        <p:txBody>
          <a:bodyPr/>
          <a:lstStyle/>
          <a:p>
            <a:fld id="{7981151B-E4C2-F643-A19D-1E0EB5BC7B06}" type="datetime1">
              <a:rPr lang="fi-FI" smtClean="0"/>
              <a:t>28.4.2023</a:t>
            </a:fld>
            <a:endParaRPr lang="en-FI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3806A75-E120-EB7E-A458-8EE92E24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0232" y="6280718"/>
            <a:ext cx="3276600" cy="365125"/>
          </a:xfrm>
        </p:spPr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2A25F2-8491-FDF6-CCEE-AC333CF5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2288" y="6280718"/>
            <a:ext cx="701511" cy="365125"/>
          </a:xfrm>
        </p:spPr>
        <p:txBody>
          <a:bodyPr/>
          <a:lstStyle/>
          <a:p>
            <a:fld id="{2AF13471-24F6-E340-B4E7-9A46445CAF28}" type="slidenum">
              <a:rPr lang="en-FI" smtClean="0"/>
              <a:t>‹#›</a:t>
            </a:fld>
            <a:endParaRPr lang="en-FI"/>
          </a:p>
        </p:txBody>
      </p:sp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BBF518A-8CCC-874C-FCEA-63EE2E520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43" y="6194579"/>
            <a:ext cx="1388502" cy="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8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Välileh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3B9CBE-13EF-1D49-7DDF-DCD818180E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25B6-A516-9149-F4E0-6F0B11158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4576DA-7685-D910-EE9D-8A0C367D1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454A14A-D159-0E5B-FF0C-2A679DA3C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9533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Tekst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BF24BB-FDFA-63FB-B07D-54F7F8DF4A97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2D7BE-D53A-203A-D335-B9AD6EF0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2932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734BC3-8107-EEE0-9234-274FEA34C49A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D49E4-BC70-3889-5833-65CA68371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C965-261A-3ED7-3080-3C61E28A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519384-BCE1-254D-9E52-B9E3172A5E6C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899-A8D9-5395-48DE-81BB677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7852-BFED-78D1-35F1-D2DA7914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BA656-D66B-D520-7B80-99D357719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27465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 vasemm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81C503-9F78-4F13-BED3-B3154D6F4435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786AF-D9C3-06ED-C587-6C4269B47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57" y="679269"/>
            <a:ext cx="4739641" cy="1981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4158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30FDA5E-ACD4-ED28-2DDE-798448BB3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7080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V Kuva oikealla +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49CF0E-9135-2F05-3AEE-AAC7A8663C12}"/>
              </a:ext>
            </a:extLst>
          </p:cNvPr>
          <p:cNvSpPr/>
          <p:nvPr userDrawn="1"/>
        </p:nvSpPr>
        <p:spPr>
          <a:xfrm>
            <a:off x="0" y="5986020"/>
            <a:ext cx="12191999" cy="871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9E508-2AAB-3417-D4D4-CEE8E9794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493" y="6197031"/>
            <a:ext cx="1380957" cy="4488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4CF4D-48C0-BBAF-8835-5F9E48D4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668BD-AAEA-98E1-BE4B-A6BDD77CB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BFD5A4-EF7F-8FC3-7E6D-B2E18153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2889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Kuva oikealla + tek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94043-185B-A909-590E-155F9D75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9269"/>
            <a:ext cx="4739641" cy="19815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F4A0-AFE6-9D7D-3591-994985BCE6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5542"/>
            <a:ext cx="4739641" cy="2687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11E4EEA-7174-A9FC-9B68-A12D69F92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5995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08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Välileh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0326ED-995F-DEBD-654F-AB61100D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123407"/>
            <a:ext cx="10570028" cy="263216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AE6AAD-C142-5C72-122A-25D3D01D5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3928610"/>
            <a:ext cx="1057002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7537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AINEN Tekstisiv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2D55-7930-F682-2700-CF02EB92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54839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8BD50-B295-2CDD-773A-FB6F799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4"/>
            <a:ext cx="10515600" cy="3325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3754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 Kuvasiv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1EC682-EC70-DE1D-3A89-56CBA20D47EF}"/>
              </a:ext>
            </a:extLst>
          </p:cNvPr>
          <p:cNvSpPr/>
          <p:nvPr userDrawn="1"/>
        </p:nvSpPr>
        <p:spPr>
          <a:xfrm>
            <a:off x="0" y="0"/>
            <a:ext cx="12191999" cy="598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2CA5-F60F-EE33-9D45-FB3AD98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A270-EEBE-95B4-A271-D7702C5D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7D37-D63B-C73B-CD04-123B1931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33E263-9816-1FB6-1591-94A848554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59987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65536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B7071-C29E-D59F-398A-37ACE3AE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1548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B6C01-99BA-E0B7-EB4A-E5F32534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8863"/>
            <a:ext cx="10515600" cy="365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702AA-F13A-8FDD-70C2-A62677C74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00887" y="6280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17BD43-3FA7-D740-BA0A-BFD242AC105A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C9D07-5E4C-BE52-E55D-889CE9650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232" y="628071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6900-D002-84C1-263A-74E2B926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2288" y="6280718"/>
            <a:ext cx="701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C067A-E934-7114-1867-2777B4FFCD5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19626" y="6195068"/>
            <a:ext cx="1386999" cy="4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8" r:id="rId3"/>
    <p:sldLayoutId id="2147483684" r:id="rId4"/>
    <p:sldLayoutId id="2147483694" r:id="rId5"/>
    <p:sldLayoutId id="2147483695" r:id="rId6"/>
    <p:sldLayoutId id="2147483676" r:id="rId7"/>
    <p:sldLayoutId id="2147483679" r:id="rId8"/>
    <p:sldLayoutId id="2147483686" r:id="rId9"/>
    <p:sldLayoutId id="2147483692" r:id="rId10"/>
    <p:sldLayoutId id="2147483693" r:id="rId11"/>
    <p:sldLayoutId id="2147483680" r:id="rId12"/>
    <p:sldLayoutId id="2147483677" r:id="rId13"/>
    <p:sldLayoutId id="2147483685" r:id="rId14"/>
    <p:sldLayoutId id="2147483687" r:id="rId15"/>
    <p:sldLayoutId id="2147483688" r:id="rId16"/>
    <p:sldLayoutId id="2147483696" r:id="rId17"/>
    <p:sldLayoutId id="2147483682" r:id="rId18"/>
    <p:sldLayoutId id="2147483651" r:id="rId19"/>
    <p:sldLayoutId id="2147483689" r:id="rId20"/>
    <p:sldLayoutId id="2147483690" r:id="rId21"/>
    <p:sldLayoutId id="2147483691" r:id="rId22"/>
    <p:sldLayoutId id="2147483671" r:id="rId23"/>
    <p:sldLayoutId id="2147483681" r:id="rId24"/>
    <p:sldLayoutId id="2147483697" r:id="rId25"/>
    <p:sldLayoutId id="2147483698" r:id="rId26"/>
    <p:sldLayoutId id="2147483699" r:id="rId27"/>
    <p:sldLayoutId id="2147483700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B7071-C29E-D59F-398A-37ACE3AE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1548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B6C01-99BA-E0B7-EB4A-E5F32534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8863"/>
            <a:ext cx="10515600" cy="365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702AA-F13A-8FDD-70C2-A62677C74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00887" y="6280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17BD43-3FA7-D740-BA0A-BFD242AC105A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C9D07-5E4C-BE52-E55D-889CE9650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232" y="628071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e-</a:t>
            </a:r>
            <a:r>
              <a:rPr lang="en-GB" err="1"/>
              <a:t>kirjastohanke</a:t>
            </a:r>
            <a:r>
              <a:rPr lang="en-GB"/>
              <a:t> | e-</a:t>
            </a:r>
            <a:r>
              <a:rPr lang="en-GB" err="1"/>
              <a:t>biblioteksprojektet</a:t>
            </a:r>
            <a:r>
              <a:rPr lang="en-GB"/>
              <a:t> | e-library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6900-D002-84C1-263A-74E2B926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2288" y="6280718"/>
            <a:ext cx="701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F13471-24F6-E340-B4E7-9A46445CAF2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C067A-E934-7114-1867-2777B4FFCD5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19626" y="6195068"/>
            <a:ext cx="1386999" cy="4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rjastot.fi/uutiskirjeet/tilaa-e-kirjastohankkeen-uutiskirj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F496F02-E305-443A-8EBC-BB5B5672D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975" y="2323835"/>
            <a:ext cx="5825082" cy="2198423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accent2"/>
                </a:solidFill>
                <a:latin typeface="Arial"/>
                <a:cs typeface="Arial"/>
              </a:rPr>
              <a:t>Yhteisen e-kirjaston ajankohtaiset</a:t>
            </a:r>
            <a:endParaRPr lang="en-FI">
              <a:solidFill>
                <a:schemeClr val="accent2"/>
              </a:solidFill>
            </a:endParaRP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F566A6EE-5448-257F-546B-2BB94A254D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solidFill>
                  <a:schemeClr val="accent2"/>
                </a:solidFill>
                <a:latin typeface="Arial"/>
                <a:cs typeface="Arial"/>
              </a:rPr>
              <a:t>24</a:t>
            </a:r>
            <a:r>
              <a:rPr lang="en-FI">
                <a:solidFill>
                  <a:schemeClr val="accent2"/>
                </a:solidFill>
                <a:latin typeface="Arial"/>
                <a:cs typeface="Arial"/>
              </a:rPr>
              <a:t>.</a:t>
            </a:r>
            <a:r>
              <a:rPr lang="fi-FI">
                <a:solidFill>
                  <a:schemeClr val="accent2"/>
                </a:solidFill>
                <a:latin typeface="Arial"/>
                <a:cs typeface="Arial"/>
              </a:rPr>
              <a:t>4</a:t>
            </a:r>
            <a:r>
              <a:rPr lang="en-FI">
                <a:solidFill>
                  <a:schemeClr val="accent2"/>
                </a:solidFill>
                <a:latin typeface="Arial"/>
                <a:cs typeface="Arial"/>
              </a:rPr>
              <a:t>.2023</a:t>
            </a:r>
          </a:p>
        </p:txBody>
      </p:sp>
      <p:pic>
        <p:nvPicPr>
          <p:cNvPr id="20" name="Picture Placeholder 1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FB22D8A-ED28-82C2-F570-C028D23F10F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1336" b="1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580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107859"/>
          </a:xfrm>
        </p:spPr>
        <p:txBody>
          <a:bodyPr/>
          <a:lstStyle/>
          <a:p>
            <a:r>
              <a:rPr lang="fi-FI"/>
              <a:t>Pystytetään organisaatiota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114"/>
            <a:ext cx="10515600" cy="3325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 sz="2800">
                <a:latin typeface="Arial"/>
                <a:ea typeface="Calibri" panose="020F0502020204030204" pitchFamily="34" charset="0"/>
                <a:cs typeface="Arial"/>
              </a:rPr>
              <a:t>Suomen e-kirjasto-osakeyhtiön (in-house oy) heikkoukseksi on arvioitu se että u</a:t>
            </a:r>
            <a:r>
              <a:rPr lang="fi-FI">
                <a:latin typeface="Arial"/>
                <a:cs typeface="Arial"/>
              </a:rPr>
              <a:t>uden osakeyhtiön perustamiseen (osakkeiden merkitsemiseen) ei todennäköisesti kaikilla kunnilla ole halua	</a:t>
            </a:r>
          </a:p>
          <a:p>
            <a:pPr algn="l"/>
            <a:endParaRPr lang="fi-FI">
              <a:latin typeface="Arial"/>
            </a:endParaRPr>
          </a:p>
          <a:p>
            <a:pPr algn="l"/>
            <a:r>
              <a:rPr lang="fi-FI">
                <a:latin typeface="Arial"/>
                <a:cs typeface="Arial"/>
              </a:rPr>
              <a:t>Suomen e-kirjastoyhdistyksen heikkoukseksi puolestaan on arvioitu se, että sidosyksikköaseman toteutuminen ei aatteellisessa yhdistyksessä ole täysin varmaa</a:t>
            </a:r>
          </a:p>
          <a:p>
            <a:pPr marL="0" indent="0">
              <a:buNone/>
            </a:pP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5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Kehitetään käyttöliittymää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effectLst/>
                <a:latin typeface="Arial"/>
                <a:ea typeface="Calibri" panose="020F0502020204030204" pitchFamily="34" charset="0"/>
                <a:cs typeface="Times New Roman"/>
              </a:rPr>
              <a:t>Ostamalla kehitystyötä ulkoa vauhditetaan sovelluksen valmistumista ja huolehditaan siitä, että sovellus sisältää välttämättömät toiminnallisuudet e-kirjaston aloittaessa</a:t>
            </a:r>
            <a:r>
              <a:rPr lang="fi-FI">
                <a:latin typeface="Arial"/>
                <a:ea typeface="Calibri" panose="020F0502020204030204" pitchFamily="34" charset="0"/>
                <a:cs typeface="Times New Roman"/>
              </a:rPr>
              <a:t> </a:t>
            </a:r>
            <a:endParaRPr lang="fi-FI" sz="2800">
              <a:effectLst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fi-FI">
                <a:latin typeface="Arial"/>
                <a:cs typeface="Arial"/>
              </a:rPr>
              <a:t>Hankinnasta on tehty päätös ja kehittäjäkumppani loppuvuodeksi on valittu, päätös on lainvoimainen ensi viikolla	</a:t>
            </a:r>
          </a:p>
          <a:p>
            <a:pPr algn="l"/>
            <a:endParaRPr lang="fi-FI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66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F8240C-CE59-8BD1-B6E2-B5F03A25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718185"/>
          </a:xfrm>
        </p:spPr>
        <p:txBody>
          <a:bodyPr/>
          <a:lstStyle/>
          <a:p>
            <a:r>
              <a:rPr lang="fi-FI"/>
              <a:t>Valmistellaan koulutuspakettia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486D1F-42A0-2416-56A4-EBDCC01A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954" y="1766412"/>
            <a:ext cx="6405081" cy="3325176"/>
          </a:xfrm>
        </p:spPr>
        <p:txBody>
          <a:bodyPr/>
          <a:lstStyle/>
          <a:p>
            <a:r>
              <a:rPr lang="fi-FI"/>
              <a:t>Käyttöliittymän koulutuspaketti tulee loppuvuodesta </a:t>
            </a:r>
            <a:r>
              <a:rPr lang="fi-FI" err="1"/>
              <a:t>Liboppiin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34421C4-5915-1BEB-75C9-17F673FE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E43D3A-0C23-0983-3B3A-0AF06200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707FAA-83BF-FD0B-AA76-9B911BA7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9B5B294-500B-8568-CEB3-1FFD0C4F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109" y="692314"/>
            <a:ext cx="5065891" cy="521411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8FC84A25-BE35-66D9-9257-70980891493E}"/>
              </a:ext>
            </a:extLst>
          </p:cNvPr>
          <p:cNvSpPr txBox="1"/>
          <p:nvPr/>
        </p:nvSpPr>
        <p:spPr>
          <a:xfrm>
            <a:off x="8085751" y="1766027"/>
            <a:ext cx="3324066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i="1">
                <a:solidFill>
                  <a:srgbClr val="FFFFFF"/>
                </a:solidFill>
                <a:latin typeface="Arial"/>
                <a:cs typeface="Arial"/>
              </a:rPr>
              <a:t>Seuraa e-kirjastohanketta: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i="1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i="1">
                <a:solidFill>
                  <a:srgbClr val="FFFFFF"/>
                </a:solidFill>
                <a:latin typeface="Arial"/>
                <a:cs typeface="Arial"/>
              </a:rPr>
              <a:t>Infotilaisuudet jatkuvat, seuraava 12.5.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i="1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i="1">
                <a:solidFill>
                  <a:srgbClr val="FFFFFF"/>
                </a:solidFill>
                <a:latin typeface="Arial"/>
                <a:cs typeface="Arial"/>
              </a:rPr>
              <a:t>Tilaa uutiskirje, </a:t>
            </a:r>
            <a:r>
              <a:rPr lang="fi-FI" i="1">
                <a:solidFill>
                  <a:srgbClr val="FFFFFF"/>
                </a:solidFill>
                <a:latin typeface="Arial"/>
                <a:cs typeface="Arial"/>
                <a:hlinkClick r:id="rId3"/>
              </a:rPr>
              <a:t>https://www.kirjastot.fi/uutiskirjeet/tilaa-e-kirjastohankkeen-uutiskirje</a:t>
            </a:r>
            <a:endParaRPr lang="fi-FI" i="1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i="1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i="1">
                <a:solidFill>
                  <a:srgbClr val="FFFFFF"/>
                </a:solidFill>
                <a:latin typeface="Arial"/>
                <a:cs typeface="Arial"/>
              </a:rPr>
              <a:t>Laita viestiä ja ota yhteyttä</a:t>
            </a:r>
          </a:p>
        </p:txBody>
      </p:sp>
    </p:spTree>
    <p:extLst>
      <p:ext uri="{BB962C8B-B14F-4D97-AF65-F5344CB8AC3E}">
        <p14:creationId xmlns:p14="http://schemas.microsoft.com/office/powerpoint/2010/main" val="20637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72BE0F-1750-1A33-174F-11493263B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768BE7-5E4E-AE7E-7131-E13CB761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14897D-455A-1E44-001B-2EEF0FF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pPr/>
              <a:t>13</a:t>
            </a:fld>
            <a:endParaRPr lang="en-FI"/>
          </a:p>
        </p:txBody>
      </p:sp>
      <p:pic>
        <p:nvPicPr>
          <p:cNvPr id="9" name="Kuvan paikkamerkki 8" descr="Kuva, joka sisältää kohteen henkilö, sisä-, kansa&#10;&#10;Kuvaus luotu automaattisesti">
            <a:extLst>
              <a:ext uri="{FF2B5EF4-FFF2-40B4-BE49-F238E27FC236}">
                <a16:creationId xmlns:a16="http://schemas.microsoft.com/office/drawing/2014/main" id="{CC921A92-FFC2-01E0-6C10-8F2B784BD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007" b="27007"/>
          <a:stretch>
            <a:fillRect/>
          </a:stretch>
        </p:blipFill>
        <p:spPr>
          <a:xfrm>
            <a:off x="0" y="0"/>
            <a:ext cx="12192001" cy="5998720"/>
          </a:xfr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E4F28490-ED49-8A02-D0EE-D410FDD5E6B0}"/>
              </a:ext>
            </a:extLst>
          </p:cNvPr>
          <p:cNvSpPr txBox="1"/>
          <p:nvPr/>
        </p:nvSpPr>
        <p:spPr>
          <a:xfrm>
            <a:off x="3523782" y="3318553"/>
            <a:ext cx="601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Kysymyksiä tai kommentteja?</a:t>
            </a:r>
          </a:p>
        </p:txBody>
      </p:sp>
    </p:spTree>
    <p:extLst>
      <p:ext uri="{BB962C8B-B14F-4D97-AF65-F5344CB8AC3E}">
        <p14:creationId xmlns:p14="http://schemas.microsoft.com/office/powerpoint/2010/main" val="29497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39C04E-70D5-37CB-34D4-002DE665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32" y="395533"/>
            <a:ext cx="10515599" cy="1216411"/>
          </a:xfrm>
        </p:spPr>
        <p:txBody>
          <a:bodyPr/>
          <a:lstStyle/>
          <a:p>
            <a:r>
              <a:rPr lang="fi-FI"/>
              <a:t>Kevät-kesä-syksy 2023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72EEF87A-3507-F378-9846-839C1F9D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39074"/>
            <a:ext cx="6578632" cy="3814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/>
              <a:t>- hankitaan yhteisiä aineistoja</a:t>
            </a:r>
          </a:p>
          <a:p>
            <a:pPr marL="0" indent="0">
              <a:buNone/>
            </a:pPr>
            <a:r>
              <a:rPr lang="fi-FI"/>
              <a:t>- pystytetään organisaatiota</a:t>
            </a:r>
          </a:p>
          <a:p>
            <a:pPr>
              <a:buFontTx/>
              <a:buChar char="-"/>
            </a:pPr>
            <a:r>
              <a:rPr lang="fi-FI"/>
              <a:t>kehitetään käyttöliittymää</a:t>
            </a:r>
          </a:p>
          <a:p>
            <a:pPr>
              <a:buFontTx/>
              <a:buChar char="-"/>
            </a:pPr>
            <a:r>
              <a:rPr lang="fi-FI"/>
              <a:t>valmistellaan koulutuspakettia</a:t>
            </a:r>
          </a:p>
          <a:p>
            <a:pPr marL="0" indent="0">
              <a:buNone/>
            </a:pPr>
            <a:r>
              <a:rPr lang="fi-FI"/>
              <a:t>	</a:t>
            </a:r>
          </a:p>
          <a:p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913E328-6CE7-FC08-A0AA-E930433D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2158E4-2D56-87AF-767B-15447F11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2E03AF6-07C4-3791-065C-57FA7042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Kuva 9" descr="Kuva, joka sisältää kohteen henkilö, kannettava tietokone, sisä-, tietokone&#10;&#10;Kuvaus luotu automaattisesti">
            <a:extLst>
              <a:ext uri="{FF2B5EF4-FFF2-40B4-BE49-F238E27FC236}">
                <a16:creationId xmlns:a16="http://schemas.microsoft.com/office/drawing/2014/main" id="{ECC373D8-FE99-6229-0FE3-2D2F88E2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412" y="395533"/>
            <a:ext cx="5011713" cy="55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6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905453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Hankitaan aineistoja </a:t>
            </a:r>
            <a:endParaRPr lang="en-FI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739"/>
            <a:ext cx="10515600" cy="33251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800" dirty="0">
                <a:latin typeface="Arial"/>
                <a:ea typeface="Calibri" panose="020F0502020204030204" pitchFamily="34" charset="0"/>
                <a:cs typeface="Arial"/>
              </a:rPr>
              <a:t>aineistonhankinta e-kirjastoon on käynnistynyt</a:t>
            </a:r>
          </a:p>
          <a:p>
            <a:r>
              <a:rPr lang="fi-FI" sz="2800" dirty="0">
                <a:effectLst/>
                <a:latin typeface="Arial"/>
                <a:ea typeface="Calibri" panose="020F0502020204030204" pitchFamily="34" charset="0"/>
                <a:cs typeface="Arial"/>
              </a:rPr>
              <a:t>parinkymmenen aineistovälittäjän tai </a:t>
            </a: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-</a:t>
            </a:r>
            <a:r>
              <a:rPr lang="fi-FI" sz="2800" dirty="0">
                <a:effectLst/>
                <a:latin typeface="Arial"/>
                <a:ea typeface="Calibri" panose="020F0502020204030204" pitchFamily="34" charset="0"/>
                <a:cs typeface="Arial"/>
              </a:rPr>
              <a:t>kustantajan kanssa on nyt käyty markkinavuoropuhelut. Markkinavuoropuheluiden jälkeen jatketaan tarjouskilpailutuksella.</a:t>
            </a:r>
          </a:p>
          <a:p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k</a:t>
            </a:r>
            <a:r>
              <a:rPr lang="fi-FI" sz="2800" dirty="0">
                <a:latin typeface="Arial"/>
                <a:ea typeface="Calibri" panose="020F0502020204030204" pitchFamily="34" charset="0"/>
                <a:cs typeface="Arial"/>
              </a:rPr>
              <a:t>ustantajien ja välittäjien yleisin kysymys on ollut:</a:t>
            </a:r>
          </a:p>
          <a:p>
            <a:pPr marL="0" indent="0">
              <a:buNone/>
            </a:pP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fi-FI" sz="2800" i="1" dirty="0">
                <a:latin typeface="Arial"/>
                <a:ea typeface="Calibri" panose="020F0502020204030204" pitchFamily="34" charset="0"/>
                <a:cs typeface="Arial"/>
              </a:rPr>
              <a:t>”liittyvätkö kirjastot tähän varmasti mukaan”</a:t>
            </a:r>
          </a:p>
          <a:p>
            <a:r>
              <a:rPr lang="fi-FI" sz="2800" dirty="0">
                <a:effectLst/>
                <a:latin typeface="Arial"/>
                <a:ea typeface="Calibri" panose="020F0502020204030204" pitchFamily="34" charset="0"/>
                <a:cs typeface="Arial"/>
              </a:rPr>
              <a:t>(kirjastojen yleisin kysymys on ollut:</a:t>
            </a: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fi-FI" sz="2800" dirty="0">
              <a:effectLst/>
              <a:latin typeface="Arial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fi-FI" sz="2800" i="1" dirty="0">
                <a:effectLst/>
                <a:latin typeface="Arial"/>
                <a:ea typeface="Calibri" panose="020F0502020204030204" pitchFamily="34" charset="0"/>
                <a:cs typeface="Arial"/>
              </a:rPr>
              <a:t>”myyvätkö kustantajat meille varmasti haluamme aineiston”)</a:t>
            </a:r>
          </a:p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5AF9-3AAB-2D4A-A7CC-5C2F8218C83E}" type="datetime1">
              <a:rPr lang="fi-FI" smtClean="0"/>
              <a:pPr/>
              <a:t>28.4.2023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e-kirjastohanke | e-biblioteksprojektet | e-library project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3471-24F6-E340-B4E7-9A46445CAF28}" type="slidenum">
              <a:rPr lang="en-FI" smtClean="0"/>
              <a:pPr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9271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1048328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Hankitaan aineistoja 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7"/>
            <a:ext cx="10515600" cy="3325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Arial"/>
                <a:ea typeface="Calibri" panose="020F0502020204030204" pitchFamily="34" charset="0"/>
                <a:cs typeface="Arial"/>
              </a:rPr>
              <a:t>v</a:t>
            </a:r>
            <a:r>
              <a:rPr lang="fi-FI" sz="2800">
                <a:effectLst/>
                <a:latin typeface="Arial"/>
                <a:ea typeface="Calibri" panose="020F0502020204030204" pitchFamily="34" charset="0"/>
                <a:cs typeface="Arial"/>
              </a:rPr>
              <a:t>älittäjien ja kustantajien suhtautuminen yhden luukun e-kirjastoon on ollut joko</a:t>
            </a:r>
          </a:p>
          <a:p>
            <a:pPr lvl="1"/>
            <a:r>
              <a:rPr lang="fi-FI" b="1">
                <a:latin typeface="Arial"/>
                <a:ea typeface="Calibri" panose="020F0502020204030204" pitchFamily="34" charset="0"/>
                <a:cs typeface="Arial"/>
              </a:rPr>
              <a:t>neutraalia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fi-FI" i="1">
                <a:latin typeface="Arial"/>
                <a:ea typeface="Calibri" panose="020F0502020204030204" pitchFamily="34" charset="0"/>
                <a:cs typeface="Arial"/>
              </a:rPr>
              <a:t>(”selvä homma”)</a:t>
            </a:r>
          </a:p>
          <a:p>
            <a:pPr lvl="1"/>
            <a:r>
              <a:rPr lang="fi-FI" b="1">
                <a:latin typeface="Arial"/>
                <a:ea typeface="Calibri" panose="020F0502020204030204" pitchFamily="34" charset="0"/>
                <a:cs typeface="Arial"/>
              </a:rPr>
              <a:t>innostunutta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fi-FI" i="1">
                <a:latin typeface="Arial"/>
                <a:ea typeface="Calibri" panose="020F0502020204030204" pitchFamily="34" charset="0"/>
                <a:cs typeface="Arial"/>
              </a:rPr>
              <a:t>(”mekin voidaan siis jatkossa myydä kirjastoille, vaikka meillä ei ole ollut omaa alustaa”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)</a:t>
            </a:r>
          </a:p>
          <a:p>
            <a:pPr lvl="1"/>
            <a:r>
              <a:rPr lang="fi-FI" b="1">
                <a:latin typeface="Arial"/>
                <a:ea typeface="Calibri" panose="020F0502020204030204" pitchFamily="34" charset="0"/>
                <a:cs typeface="Arial"/>
              </a:rPr>
              <a:t>mietteliästä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fi-FI" i="1">
                <a:latin typeface="Arial"/>
                <a:ea typeface="Calibri" panose="020F0502020204030204" pitchFamily="34" charset="0"/>
                <a:cs typeface="Arial"/>
              </a:rPr>
              <a:t>(”jääkö meiltä nyt alustamaksut saamatta” ja  ”onko alustan ylläpito jatkossa kannattavaa pienelle määrälle asiakkaita”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)</a:t>
            </a:r>
          </a:p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0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20354-C382-C8D3-78C6-A739DE2C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819067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Hankitaan aineistoja: aikataulu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219C8BE-001A-8D7C-86DB-934941AA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9098F4-A3F8-DA17-7D29-500AA037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2FABAAD-60B6-E9C3-5800-6211D4DF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D59F964-3C23-0528-E8BA-56CE08FC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4" y="1708764"/>
            <a:ext cx="4013506" cy="3945276"/>
          </a:xfrm>
          <a:prstGeom prst="rect">
            <a:avLst/>
          </a:prstGeom>
        </p:spPr>
      </p:pic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2E94CC9A-034C-3E0E-7BD3-CCC1416F9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70" y="1708764"/>
            <a:ext cx="6662730" cy="39452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sz="2600" dirty="0">
              <a:latin typeface="+mn-lt"/>
            </a:endParaRPr>
          </a:p>
          <a:p>
            <a:pPr marL="0" indent="0" algn="ctr">
              <a:buNone/>
            </a:pPr>
            <a:r>
              <a:rPr lang="fi-FI" sz="2600" dirty="0">
                <a:latin typeface="Arial"/>
                <a:cs typeface="Arial"/>
              </a:rPr>
              <a:t>hankinnan arvioitu kokonaisarvo on</a:t>
            </a:r>
          </a:p>
          <a:p>
            <a:pPr marL="0" indent="0" algn="ctr">
              <a:buNone/>
            </a:pPr>
            <a:r>
              <a:rPr lang="fi-FI" sz="2600" dirty="0">
                <a:latin typeface="Arial"/>
                <a:cs typeface="Arial"/>
              </a:rPr>
              <a:t>10 milj. EUR</a:t>
            </a:r>
          </a:p>
        </p:txBody>
      </p:sp>
      <p:pic>
        <p:nvPicPr>
          <p:cNvPr id="15" name="Sisällön paikkamerkki 7">
            <a:extLst>
              <a:ext uri="{FF2B5EF4-FFF2-40B4-BE49-F238E27FC236}">
                <a16:creationId xmlns:a16="http://schemas.microsoft.com/office/drawing/2014/main" id="{697FE288-3545-976F-32AF-8718393D8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97" y="1643868"/>
            <a:ext cx="6142170" cy="31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20" y="757879"/>
            <a:ext cx="11015662" cy="49844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fi-FI" sz="2800" b="1">
                <a:effectLst/>
                <a:latin typeface="Arial"/>
                <a:ea typeface="Calibri" panose="020F0502020204030204" pitchFamily="34" charset="0"/>
                <a:cs typeface="Arial"/>
              </a:rPr>
              <a:t>Tavoitteena on, että kuntien yhteinen e-kirjasto tarjoaa aloittaessaan seuraavia e-aineistoja</a:t>
            </a:r>
            <a:r>
              <a:rPr lang="fi-FI" sz="2800">
                <a:effectLst/>
                <a:latin typeface="Arial"/>
                <a:ea typeface="Calibri" panose="020F0502020204030204" pitchFamily="34" charset="0"/>
                <a:cs typeface="Arial"/>
              </a:rPr>
              <a:t>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suomenkielisiä e-kirjoja ja äänikirjoja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ruotsinkielisiä  e-kirjoja ja äänikirjoja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englanninkielisiä e-kirjoja ja äänikirjoja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jonkin verran muun kielisiä e-kirjoja ja äänikirjoja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kotimaisia etäkäyttöisiä lehtiä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(vieraskielisiä etäkäyttöisiä lehtiä)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0" indent="0">
              <a:buNone/>
            </a:pP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0" indent="0">
              <a:buNone/>
            </a:pPr>
            <a:r>
              <a:rPr lang="fi-FI" sz="2800" b="1">
                <a:effectLst/>
                <a:latin typeface="Arial"/>
                <a:ea typeface="Calibri" panose="020F0502020204030204" pitchFamily="34" charset="0"/>
                <a:cs typeface="Arial"/>
              </a:rPr>
              <a:t>Kuntien itsensä hankittavaksi jäisi alkuvaiheessa seuraavat e-aineistot: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paikalliskäyttöiset lehdet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elokuvat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musiikkipalvelut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sz="2800">
                <a:effectLst/>
                <a:latin typeface="Arial"/>
                <a:ea typeface="Times New Roman" panose="02020603050405020304" pitchFamily="18" charset="0"/>
                <a:cs typeface="Arial"/>
              </a:rPr>
              <a:t>kielikurssit, soitonharjoitteluoppaat</a:t>
            </a:r>
            <a:endParaRPr lang="fi-FI" sz="280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endParaRPr lang="fi-FI" sz="2800">
              <a:effectLst/>
              <a:latin typeface="Arial"/>
              <a:ea typeface="Calibri" panose="020F0502020204030204" pitchFamily="34" charset="0"/>
            </a:endParaRPr>
          </a:p>
          <a:p>
            <a:r>
              <a:rPr lang="fi-FI" sz="2800">
                <a:effectLst/>
                <a:latin typeface="Arial"/>
                <a:ea typeface="Calibri" panose="020F0502020204030204" pitchFamily="34" charset="0"/>
                <a:cs typeface="Arial"/>
              </a:rPr>
              <a:t>Aineistoa on tarjolla jatkossakin useilla eri lisenssimalleilla.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4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Pystytetään organisaatiota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i-FI" sz="2800" b="1">
                <a:effectLst/>
                <a:latin typeface="Arial"/>
                <a:ea typeface="Calibri" panose="020F0502020204030204" pitchFamily="34" charset="0"/>
                <a:cs typeface="Arial"/>
              </a:rPr>
              <a:t>Kansalliskirjaston johtoryhmä on tehnyt päätöksen, että Kansalliskirjastolla on valmius ottaa e-kirjaston ylläpito- ja kehittämisvastuu vuoden 2024 alusta alkaen.</a:t>
            </a:r>
          </a:p>
          <a:p>
            <a:pPr marL="0" indent="0">
              <a:buNone/>
            </a:pPr>
            <a:endParaRPr lang="fi-FI" sz="2800">
              <a:latin typeface="Arial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800">
                <a:latin typeface="Arial"/>
                <a:ea typeface="Calibri" panose="020F0502020204030204" pitchFamily="34" charset="0"/>
                <a:cs typeface="Arial"/>
              </a:rPr>
              <a:t>Ennen molemminpuolista sitoutumista halutaan kuulla kirjastokenttää. Muut vaihtoehdot ovat Suomen e-kirjastoyhdistys ja Suomen e-kirjasto-osakeyhtiö</a:t>
            </a:r>
          </a:p>
          <a:p>
            <a:pPr marL="0" indent="0">
              <a:buNone/>
            </a:pPr>
            <a:endParaRPr lang="fi-FI" sz="2800">
              <a:latin typeface="Arial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800">
                <a:latin typeface="Arial"/>
                <a:ea typeface="Calibri" panose="020F0502020204030204" pitchFamily="34" charset="0"/>
                <a:cs typeface="Arial"/>
              </a:rPr>
              <a:t>Jos valitaan Kansalliskirjasto, se käynnistää syksyllä palvelun pystyttämisen mm. rekrytoimalla työntekijöitä. Palvelusopimukset kuntien kanssa solmittaisiin aluksi kolmeksi vuodeksi ja sen jälkeen sopimukset ovat toistaiseksi voimassa irtisanoutumismahdollisuudella. Palvelu tuotetaan 0,70 eurolla/asukas/3 v</a:t>
            </a:r>
          </a:p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7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893547"/>
          </a:xfrm>
        </p:spPr>
        <p:txBody>
          <a:bodyPr/>
          <a:lstStyle/>
          <a:p>
            <a:r>
              <a:rPr lang="fi-FI"/>
              <a:t>Pystytetään organisaatiota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552"/>
            <a:ext cx="10515600" cy="3920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800" dirty="0">
                <a:latin typeface="Arial"/>
                <a:ea typeface="Calibri" panose="020F0502020204030204" pitchFamily="34" charset="0"/>
                <a:cs typeface="Arial"/>
              </a:rPr>
              <a:t>Rahoituslaskelmista on käynyt selvästi ilmi, että kuntien liittymisaste vaikuttaa kaikkein eniten yhteisen e-kirjaston talouteen.</a:t>
            </a:r>
          </a:p>
          <a:p>
            <a:pPr marL="0" indent="0">
              <a:buNone/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(</a:t>
            </a:r>
            <a:r>
              <a:rPr lang="fi-FI" sz="2400" i="1" dirty="0">
                <a:effectLst/>
                <a:latin typeface="Arial"/>
                <a:ea typeface="Calibri" panose="020F0502020204030204" pitchFamily="34" charset="0"/>
                <a:cs typeface="Arial"/>
              </a:rPr>
              <a:t>vrt. yksi työntekijä n. 70.000 €</a:t>
            </a:r>
            <a:r>
              <a:rPr lang="fi-FI" sz="2400" i="1" dirty="0">
                <a:latin typeface="Arial"/>
                <a:ea typeface="Calibri" panose="020F0502020204030204" pitchFamily="34" charset="0"/>
                <a:cs typeface="Arial"/>
              </a:rPr>
              <a:t> vs. 10% kuntien asukkaista 390.000 €</a:t>
            </a:r>
            <a:r>
              <a:rPr lang="fi-FI" sz="2400" dirty="0">
                <a:latin typeface="Arial"/>
                <a:ea typeface="Calibri" panose="020F0502020204030204" pitchFamily="34" charset="0"/>
                <a:cs typeface="Arial"/>
              </a:rPr>
              <a:t>).</a:t>
            </a:r>
          </a:p>
          <a:p>
            <a:pPr marL="0" indent="0">
              <a:buNone/>
            </a:pP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E-kirjaston ylläpitäjätaho</a:t>
            </a:r>
            <a:r>
              <a:rPr lang="fi-FI" sz="2800" dirty="0">
                <a:latin typeface="Arial"/>
                <a:ea typeface="Calibri" panose="020F0502020204030204" pitchFamily="34" charset="0"/>
                <a:cs typeface="Arial"/>
              </a:rPr>
              <a:t> ei voi merkittävästi omilla toimillaan vaikuttaa esimerkiksi e-aineistobudjetin kokoon, mutta kirjastot voivat – liittymällä.</a:t>
            </a:r>
          </a:p>
          <a:p>
            <a:pPr marL="0" indent="0">
              <a:buNone/>
            </a:pPr>
            <a:r>
              <a:rPr lang="fi-FI" dirty="0">
                <a:latin typeface="Arial"/>
                <a:ea typeface="Calibri" panose="020F0502020204030204" pitchFamily="34" charset="0"/>
                <a:cs typeface="Arial"/>
              </a:rPr>
              <a:t>Talousarvion pitävyyteen</a:t>
            </a:r>
            <a:r>
              <a:rPr lang="fi-FI" sz="2800" dirty="0">
                <a:effectLst/>
                <a:latin typeface="Arial"/>
                <a:ea typeface="Calibri" panose="020F0502020204030204" pitchFamily="34" charset="0"/>
                <a:cs typeface="Arial"/>
              </a:rPr>
              <a:t> liittyvät riskit koskevat</a:t>
            </a:r>
            <a:r>
              <a:rPr lang="fi-FI" sz="2800" dirty="0">
                <a:latin typeface="Arial"/>
                <a:ea typeface="Calibri" panose="020F0502020204030204" pitchFamily="34" charset="0"/>
                <a:cs typeface="Arial"/>
              </a:rPr>
              <a:t> yhtälailla muita organisaatiovaihtoehtoja.</a:t>
            </a:r>
            <a:endParaRPr lang="fi-FI" sz="280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7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924-90A9-F81D-F5DB-BBFDB6DC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5775"/>
            <a:ext cx="10515599" cy="929266"/>
          </a:xfrm>
        </p:spPr>
        <p:txBody>
          <a:bodyPr/>
          <a:lstStyle/>
          <a:p>
            <a:r>
              <a:rPr lang="fi-FI"/>
              <a:t>Pystytetään organisaatiota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667C-B5F2-6E2C-1C08-3DE540D0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7"/>
            <a:ext cx="10515600" cy="3325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2800">
                <a:latin typeface="Arial"/>
                <a:ea typeface="Calibri" panose="020F0502020204030204" pitchFamily="34" charset="0"/>
                <a:cs typeface="Arial"/>
              </a:rPr>
              <a:t>Jos Kansalliskirjasto toimii e-kirjaston ylläpitäjänä (omistajana), kirjastojen osallisuus näkyy:</a:t>
            </a:r>
          </a:p>
          <a:p>
            <a:r>
              <a:rPr lang="fi-FI" b="1">
                <a:latin typeface="Arial"/>
                <a:ea typeface="Calibri" panose="020F0502020204030204" pitchFamily="34" charset="0"/>
                <a:cs typeface="Arial"/>
              </a:rPr>
              <a:t>Ohjausryhmässä,</a:t>
            </a:r>
            <a:r>
              <a:rPr lang="fi-FI">
                <a:latin typeface="Arial"/>
                <a:ea typeface="Calibri" panose="020F0502020204030204" pitchFamily="34" charset="0"/>
                <a:cs typeface="Arial"/>
              </a:rPr>
              <a:t> jossa</a:t>
            </a:r>
            <a:r>
              <a:rPr lang="fi-FI" b="1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fi-FI">
                <a:latin typeface="Arial"/>
                <a:cs typeface="Arial"/>
              </a:rPr>
              <a:t>ovat edustettuina kuntien edustajat (6 henkeä, suuret, keskikokoiset ja pienet kunnat) ja Kansalliskirjaston edustajat. Puheenjohtajana toimii joku kuntien edustajista​.</a:t>
            </a:r>
          </a:p>
          <a:p>
            <a:r>
              <a:rPr lang="fi-FI" b="1">
                <a:latin typeface="Arial"/>
                <a:cs typeface="Arial"/>
              </a:rPr>
              <a:t>Kirjastotyöryhmissä</a:t>
            </a:r>
            <a:r>
              <a:rPr lang="fi-FI">
                <a:latin typeface="Arial"/>
                <a:cs typeface="Arial"/>
              </a:rPr>
              <a:t> (11 kpl, n. 80-100 jäsentä)</a:t>
            </a:r>
          </a:p>
          <a:p>
            <a:r>
              <a:rPr lang="fi-FI">
                <a:latin typeface="Arial"/>
                <a:cs typeface="Arial"/>
              </a:rPr>
              <a:t>Kaikille avoimissa </a:t>
            </a:r>
            <a:r>
              <a:rPr lang="fi-FI" b="1">
                <a:latin typeface="Arial"/>
                <a:cs typeface="Arial"/>
              </a:rPr>
              <a:t>kehittämispäivissä</a:t>
            </a:r>
          </a:p>
          <a:p>
            <a:pPr marL="0" indent="0">
              <a:buNone/>
            </a:pP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2BA-C7D5-B4EA-F9ED-1415C0C0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25AF9-3AAB-2D4A-A7CC-5C2F8218C83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28.4.2023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5C162-F442-0D6E-3D7A-0D4F5E4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e-kirjastohanke | e-biblioteksprojektet | e-library project</a:t>
            </a:r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B772-B47E-E0BD-C6AC-511B25A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13471-24F6-E340-B4E7-9A46445CAF28}" type="slidenum">
              <a:rPr kumimoji="0" lang="en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58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-kirjas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B7AE"/>
      </a:accent1>
      <a:accent2>
        <a:srgbClr val="373A5D"/>
      </a:accent2>
      <a:accent3>
        <a:srgbClr val="EDEFC2"/>
      </a:accent3>
      <a:accent4>
        <a:srgbClr val="FA6E75"/>
      </a:accent4>
      <a:accent5>
        <a:srgbClr val="B1E2DF"/>
      </a:accent5>
      <a:accent6>
        <a:srgbClr val="ADAFBF"/>
      </a:accent6>
      <a:hlink>
        <a:srgbClr val="F7F8E6"/>
      </a:hlink>
      <a:folHlink>
        <a:srgbClr val="FDC4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kirjasto_PPT-pohja uusi Seijan.potx" id="{68ACCABF-B887-4596-B9AD-8EBFEA43F2CC}" vid="{3C2B696B-5A40-46CF-A0A1-A8AE58240A9B}"/>
    </a:ext>
  </a:extLst>
</a:theme>
</file>

<file path=ppt/theme/theme2.xml><?xml version="1.0" encoding="utf-8"?>
<a:theme xmlns:a="http://schemas.openxmlformats.org/drawingml/2006/main" name="1_Office Theme">
  <a:themeElements>
    <a:clrScheme name="e-kirjas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B7AE"/>
      </a:accent1>
      <a:accent2>
        <a:srgbClr val="373A5D"/>
      </a:accent2>
      <a:accent3>
        <a:srgbClr val="EDEFC2"/>
      </a:accent3>
      <a:accent4>
        <a:srgbClr val="FA6E75"/>
      </a:accent4>
      <a:accent5>
        <a:srgbClr val="B1E2DF"/>
      </a:accent5>
      <a:accent6>
        <a:srgbClr val="ADAFBF"/>
      </a:accent6>
      <a:hlink>
        <a:srgbClr val="F7F8E6"/>
      </a:hlink>
      <a:folHlink>
        <a:srgbClr val="FDC4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aca314-8390-414e-b7f6-ffa1abca51ea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C7F1B412F71FE4CB6CC8F8E1364BE91" ma:contentTypeVersion="17" ma:contentTypeDescription="Luo uusi asiakirja." ma:contentTypeScope="" ma:versionID="bc74d69a2cf855c52d3a25aae1931c53">
  <xsd:schema xmlns:xsd="http://www.w3.org/2001/XMLSchema" xmlns:xs="http://www.w3.org/2001/XMLSchema" xmlns:p="http://schemas.microsoft.com/office/2006/metadata/properties" xmlns:ns2="23aca314-8390-414e-b7f6-ffa1abca51ea" xmlns:ns3="9dbc986d-eef0-4bce-a96e-359b0a5c4446" xmlns:ns4="46fcde59-e350-40c2-8288-8d0ddcab9cfc" targetNamespace="http://schemas.microsoft.com/office/2006/metadata/properties" ma:root="true" ma:fieldsID="aa538ff010f9194a104f34a0febfaa40" ns2:_="" ns3:_="" ns4:_="">
    <xsd:import namespace="23aca314-8390-414e-b7f6-ffa1abca51ea"/>
    <xsd:import namespace="9dbc986d-eef0-4bce-a96e-359b0a5c4446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ca314-8390-414e-b7f6-ffa1abca51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c986d-eef0-4bce-a96e-359b0a5c4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49f9fbf-e0da-4834-8376-9f8753dc302f}" ma:internalName="TaxCatchAll" ma:showField="CatchAllData" ma:web="9dbc986d-eef0-4bce-a96e-359b0a5c4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16D090-833F-4AE3-A5C4-400C3B5507F9}">
  <ds:schemaRefs>
    <ds:schemaRef ds:uri="46fcde59-e350-40c2-8288-8d0ddcab9cfc"/>
    <ds:schemaRef ds:uri="http://www.w3.org/XML/1998/namespace"/>
    <ds:schemaRef ds:uri="23aca314-8390-414e-b7f6-ffa1abca51ea"/>
    <ds:schemaRef ds:uri="http://purl.org/dc/dcmitype/"/>
    <ds:schemaRef ds:uri="http://purl.org/dc/terms/"/>
    <ds:schemaRef ds:uri="http://purl.org/dc/elements/1.1/"/>
    <ds:schemaRef ds:uri="9dbc986d-eef0-4bce-a96e-359b0a5c4446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381EC91-344B-4535-8764-1954017866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CB1F72-445F-4AFA-A4C3-289AF1F3727A}">
  <ds:schemaRefs>
    <ds:schemaRef ds:uri="23aca314-8390-414e-b7f6-ffa1abca51ea"/>
    <ds:schemaRef ds:uri="46fcde59-e350-40c2-8288-8d0ddcab9cfc"/>
    <ds:schemaRef ds:uri="9dbc986d-eef0-4bce-a96e-359b0a5c4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611</Words>
  <Application>Microsoft Office PowerPoint</Application>
  <PresentationFormat>Laajakuva</PresentationFormat>
  <Paragraphs>114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Office Theme</vt:lpstr>
      <vt:lpstr>1_Office Theme</vt:lpstr>
      <vt:lpstr>Yhteisen e-kirjaston ajankohtaiset</vt:lpstr>
      <vt:lpstr>Kevät-kesä-syksy 2023</vt:lpstr>
      <vt:lpstr>Hankitaan aineistoja </vt:lpstr>
      <vt:lpstr>Hankitaan aineistoja </vt:lpstr>
      <vt:lpstr>Hankitaan aineistoja: aikataulu</vt:lpstr>
      <vt:lpstr>PowerPoint-esitys</vt:lpstr>
      <vt:lpstr>Pystytetään organisaatiota</vt:lpstr>
      <vt:lpstr>Pystytetään organisaatiota</vt:lpstr>
      <vt:lpstr>Pystytetään organisaatiota</vt:lpstr>
      <vt:lpstr>Pystytetään organisaatiota</vt:lpstr>
      <vt:lpstr>Kehitetään käyttöliittymää</vt:lpstr>
      <vt:lpstr>Valmistellaan koulutuspakettia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Pia Pitkänen</dc:creator>
  <cp:lastModifiedBy>Hyyppä Nina</cp:lastModifiedBy>
  <cp:revision>2</cp:revision>
  <dcterms:created xsi:type="dcterms:W3CDTF">2023-03-16T13:11:02Z</dcterms:created>
  <dcterms:modified xsi:type="dcterms:W3CDTF">2023-04-28T06:46:46Z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0x0101002C7F1B412F71FE4CB6CC8F8E1364BE91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2023-03-21T10:50:20Z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c77da762-485f-4bb2-97fd-521875cc01d5</vt:lpwstr>
  </property>
  <property fmtid="{D5CDD505-2E9C-101B-9397-08002B2CF9AE}" pid="9" name="MSIP_Label_f35e945f-875f-47b7-87fa-10b3524d17f5_ContentBits">
    <vt:lpwstr>0</vt:lpwstr>
  </property>
  <property fmtid="{D5CDD505-2E9C-101B-9397-08002B2CF9AE}" pid="10" name="MediaServiceImageTags">
    <vt:lpwstr/>
  </property>
</Properties>
</file>