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3" r:id="rId6"/>
    <p:sldId id="266" r:id="rId7"/>
    <p:sldId id="257" r:id="rId8"/>
    <p:sldId id="267" r:id="rId9"/>
    <p:sldId id="258" r:id="rId10"/>
    <p:sldId id="259" r:id="rId11"/>
    <p:sldId id="260" r:id="rId12"/>
    <p:sldId id="261" r:id="rId13"/>
    <p:sldId id="268" r:id="rId14"/>
    <p:sldId id="269" r:id="rId15"/>
    <p:sldId id="271" r:id="rId16"/>
    <p:sldId id="272" r:id="rId17"/>
    <p:sldId id="273" r:id="rId18"/>
    <p:sldId id="274" r:id="rId19"/>
    <p:sldId id="264" r:id="rId2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75B113DE-2B1C-4521-A5A2-8FE00DC17DC6}">
          <p14:sldIdLst>
            <p14:sldId id="256"/>
            <p14:sldId id="263"/>
            <p14:sldId id="266"/>
            <p14:sldId id="257"/>
            <p14:sldId id="267"/>
            <p14:sldId id="258"/>
            <p14:sldId id="259"/>
            <p14:sldId id="260"/>
            <p14:sldId id="261"/>
            <p14:sldId id="268"/>
            <p14:sldId id="269"/>
            <p14:sldId id="271"/>
            <p14:sldId id="272"/>
            <p14:sldId id="273"/>
            <p14:sldId id="274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C7F2"/>
    <a:srgbClr val="E775A9"/>
    <a:srgbClr val="F5B321"/>
    <a:srgbClr val="D22E2F"/>
    <a:srgbClr val="43AB48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F9512D-7067-43EA-8A5E-85B99C5DC854}" v="272" dt="2023-05-25T11:37:13.448"/>
    <p1510:client id="{4EC972B3-AFA5-4047-8E18-34265B0AAA9A}" v="322" dt="2023-05-09T11:24:56.8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Normaali tyyli 4 - Korostu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Normaali tyyli 4 - Korostu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Tumma tyyli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Normaali tyyli 1 - Korostu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16D7-1AEC-4F6A-BD5B-B0EB15681539}" type="datetimeFigureOut">
              <a:rPr lang="fi-FI" smtClean="0"/>
              <a:t>26.5.2023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59C44-0E27-46C5-926C-94771BCD87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5985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16D7-1AEC-4F6A-BD5B-B0EB15681539}" type="datetimeFigureOut">
              <a:rPr lang="fi-FI" smtClean="0"/>
              <a:t>26.5.2023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59C44-0E27-46C5-926C-94771BCD87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6623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16D7-1AEC-4F6A-BD5B-B0EB15681539}" type="datetimeFigureOut">
              <a:rPr lang="fi-FI" smtClean="0"/>
              <a:t>26.5.2023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59C44-0E27-46C5-926C-94771BCD87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5973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16D7-1AEC-4F6A-BD5B-B0EB15681539}" type="datetimeFigureOut">
              <a:rPr lang="fi-FI" smtClean="0"/>
              <a:t>26.5.2023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59C44-0E27-46C5-926C-94771BCD87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9831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16D7-1AEC-4F6A-BD5B-B0EB15681539}" type="datetimeFigureOut">
              <a:rPr lang="fi-FI" smtClean="0"/>
              <a:t>26.5.2023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59C44-0E27-46C5-926C-94771BCD87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3604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16D7-1AEC-4F6A-BD5B-B0EB15681539}" type="datetimeFigureOut">
              <a:rPr lang="fi-FI" smtClean="0"/>
              <a:t>26.5.2023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59C44-0E27-46C5-926C-94771BCD87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6012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16D7-1AEC-4F6A-BD5B-B0EB15681539}" type="datetimeFigureOut">
              <a:rPr lang="fi-FI" smtClean="0"/>
              <a:t>26.5.2023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59C44-0E27-46C5-926C-94771BCD87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521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16D7-1AEC-4F6A-BD5B-B0EB15681539}" type="datetimeFigureOut">
              <a:rPr lang="fi-FI" smtClean="0"/>
              <a:t>26.5.2023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59C44-0E27-46C5-926C-94771BCD87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1063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16D7-1AEC-4F6A-BD5B-B0EB15681539}" type="datetimeFigureOut">
              <a:rPr lang="fi-FI" smtClean="0"/>
              <a:t>26.5.2023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59C44-0E27-46C5-926C-94771BCD87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6865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16D7-1AEC-4F6A-BD5B-B0EB15681539}" type="datetimeFigureOut">
              <a:rPr lang="fi-FI" smtClean="0"/>
              <a:t>26.5.2023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59C44-0E27-46C5-926C-94771BCD87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5654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16D7-1AEC-4F6A-BD5B-B0EB15681539}" type="datetimeFigureOut">
              <a:rPr lang="fi-FI" smtClean="0"/>
              <a:t>26.5.2023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59C44-0E27-46C5-926C-94771BCD87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668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D16D7-1AEC-4F6A-BD5B-B0EB15681539}" type="datetimeFigureOut">
              <a:rPr lang="fi-FI" smtClean="0"/>
              <a:t>26.5.2023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59C44-0E27-46C5-926C-94771BCD87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077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58023" y="3901154"/>
            <a:ext cx="7496432" cy="970048"/>
          </a:xfrm>
        </p:spPr>
        <p:txBody>
          <a:bodyPr>
            <a:noAutofit/>
          </a:bodyPr>
          <a:lstStyle/>
          <a:p>
            <a:r>
              <a:rPr lang="fi-FI" sz="4400"/>
              <a:t>Vaskin toimintasuunnitelma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58023" y="5023603"/>
            <a:ext cx="4362258" cy="1029730"/>
          </a:xfrm>
        </p:spPr>
        <p:txBody>
          <a:bodyPr/>
          <a:lstStyle/>
          <a:p>
            <a:endParaRPr lang="fi-FI">
              <a:solidFill>
                <a:srgbClr val="1EC7F2"/>
              </a:solidFill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379" y="362124"/>
            <a:ext cx="6115050" cy="3086100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214" y="2290958"/>
            <a:ext cx="3762375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920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920" y="33674"/>
            <a:ext cx="4239080" cy="2139349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solidFill>
                  <a:srgbClr val="43AB48"/>
                </a:solidFill>
              </a:rPr>
              <a:t>Toiminnan painopisteet 2020 ja toteuma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8233655"/>
              </p:ext>
            </p:extLst>
          </p:nvPr>
        </p:nvGraphicFramePr>
        <p:xfrm>
          <a:off x="1446332" y="1690688"/>
          <a:ext cx="8938638" cy="41417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7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0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0571">
                  <a:extLst>
                    <a:ext uri="{9D8B030D-6E8A-4147-A177-3AD203B41FA5}">
                      <a16:colId xmlns:a16="http://schemas.microsoft.com/office/drawing/2014/main" val="2442908473"/>
                    </a:ext>
                  </a:extLst>
                </a:gridCol>
              </a:tblGrid>
              <a:tr h="10756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Asiakaspalvelu</a:t>
                      </a:r>
                      <a:endParaRPr lang="fi-FI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lvl="0" indent="-171450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i-FI" sz="11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Vaski-</a:t>
                      </a:r>
                      <a:r>
                        <a:rPr lang="fi-FI" sz="1100" b="1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finnan</a:t>
                      </a:r>
                      <a:r>
                        <a:rPr lang="fi-FI" sz="11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kehittäminen – tapahtumakalenterin kehittäminen, yleinen selkeyttäminen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Verkkomaksaminen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Tutkitaan Varaamon yhteistä hyödyntämistä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i-FI" sz="1100" b="1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Vaski-</a:t>
                      </a:r>
                      <a:r>
                        <a:rPr lang="fi-FI" sz="1100" b="1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finnan</a:t>
                      </a:r>
                      <a:r>
                        <a:rPr lang="fi-FI" sz="11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kehittäminen aloitettiin johtajatyöpajalla, mutta koronapandemian ja henkilöstövajeen takia kehittäminen ei muuten edennyt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Verkkomaksaminen otettiin käyttöön tammikuussa 2020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Varaamon käytön laajentaminen otettiin mukaan Koha-projektiin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Yhteiset toimintatavat</a:t>
                      </a:r>
                      <a:endParaRPr lang="fi-FI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fi-FI" sz="1100" b="1" err="1">
                          <a:effectLst/>
                          <a:latin typeface="+mn-lt"/>
                        </a:rPr>
                        <a:t>Kohan</a:t>
                      </a:r>
                      <a:r>
                        <a:rPr lang="fi-FI" sz="1100" b="1">
                          <a:effectLst/>
                          <a:latin typeface="+mn-lt"/>
                        </a:rPr>
                        <a:t> mahdollisen käyttöönoton valmistelu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fi-FI" sz="1100" b="1">
                          <a:effectLst/>
                          <a:latin typeface="+mn-lt"/>
                        </a:rPr>
                        <a:t>Käyttösäännöt ja maksut – yhteinen tarkastelu tarpeen mukaan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>
                          <a:effectLst/>
                          <a:latin typeface="+mn-lt"/>
                        </a:rPr>
                        <a:t>Kohan käyttöönotosta päätettiin Vaski-johtoryhmässä 28.1.2020, käyttöönottoprojekti käynnistettiin huhtikuussa ja projekti eteni suunnitelman mukaisesti.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>
                          <a:effectLst/>
                          <a:latin typeface="+mn-lt"/>
                        </a:rPr>
                        <a:t>Käyttösäännöt päivitettiin 12.11.2019, maksuihin ei tehty muutoksia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56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Kokoelmat</a:t>
                      </a:r>
                      <a:endParaRPr lang="fi-FI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fi-FI" sz="1100" b="1">
                          <a:effectLst/>
                          <a:latin typeface="+mn-lt"/>
                        </a:rPr>
                        <a:t>Musiikkikokoelmien yhteinen kehittäminen</a:t>
                      </a:r>
                      <a:endParaRPr lang="fi-FI" sz="1100" b="1" baseline="0">
                        <a:effectLst/>
                        <a:latin typeface="+mn-lt"/>
                      </a:endParaRP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fi-FI" sz="1100" b="1" baseline="0">
                          <a:effectLst/>
                          <a:latin typeface="+mn-lt"/>
                        </a:rPr>
                        <a:t>Varastointi ja poistot</a:t>
                      </a: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fi-FI" sz="1100" b="1" baseline="0">
                          <a:effectLst/>
                          <a:latin typeface="+mn-lt"/>
                        </a:rPr>
                        <a:t>Kellutuskokeilu</a:t>
                      </a:r>
                      <a:endParaRPr lang="fi-FI" sz="1100" b="1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>
                          <a:effectLst/>
                          <a:latin typeface="+mn-lt"/>
                        </a:rPr>
                        <a:t>Musiikkityöryhmä perustettiin 26.2.2019. Aineistojen kelluttamista käsiteltiin johtoryhmässä 15.9.2020 ja käynnistettiin valmistelu siten, että kelluttamista voidaan kokeilla loppuvuodesta 2021. Kelluttamisen ohella musiikkityöryhmä on valmistellut yhteisiä kokoelmalinjauksia, jotka käsiteltiin 21.10.2020.</a:t>
                      </a: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fi-FI" sz="1100" b="1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77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Vaski on hyvä brändi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fi-FI" sz="1100" b="1">
                          <a:effectLst/>
                          <a:latin typeface="+mn-lt"/>
                        </a:rPr>
                        <a:t>Vaski-</a:t>
                      </a:r>
                      <a:r>
                        <a:rPr lang="fi-FI" sz="1100" b="1" err="1">
                          <a:effectLst/>
                          <a:latin typeface="+mn-lt"/>
                        </a:rPr>
                        <a:t>finnan</a:t>
                      </a:r>
                      <a:r>
                        <a:rPr lang="fi-FI" sz="1100" b="1">
                          <a:effectLst/>
                          <a:latin typeface="+mn-lt"/>
                        </a:rPr>
                        <a:t> etusivu</a:t>
                      </a:r>
                      <a:r>
                        <a:rPr lang="fi-FI" sz="1100" b="1" baseline="0">
                          <a:effectLst/>
                          <a:latin typeface="+mn-lt"/>
                        </a:rPr>
                        <a:t> ja ilmeen hyödyntäminen aiempaa enemmän</a:t>
                      </a: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endParaRPr lang="fi-FI" sz="1100" b="1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>
                          <a:effectLst/>
                          <a:latin typeface="+mn-lt"/>
                        </a:rPr>
                        <a:t>Vaski-</a:t>
                      </a:r>
                      <a:r>
                        <a:rPr lang="fi-FI" sz="1100" b="1" err="1">
                          <a:effectLst/>
                          <a:latin typeface="+mn-lt"/>
                        </a:rPr>
                        <a:t>finnan</a:t>
                      </a:r>
                      <a:r>
                        <a:rPr lang="fi-FI" sz="1100" b="1">
                          <a:effectLst/>
                          <a:latin typeface="+mn-lt"/>
                        </a:rPr>
                        <a:t> kehittäminen ei ole edennyt suunnitellusti, joten myöskään markkinointi ei ole edennyt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5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  <a:latin typeface="Calibri"/>
                          <a:ea typeface="Times New Roman" panose="02020603050405020304" pitchFamily="18" charset="0"/>
                        </a:rPr>
                        <a:t>Osaaminen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fi-FI" sz="1100" b="1">
                          <a:effectLst/>
                          <a:latin typeface="+mn-lt"/>
                        </a:rPr>
                        <a:t>Työkierron käynnistäminen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>
                          <a:effectLst/>
                          <a:latin typeface="+mn-lt"/>
                        </a:rPr>
                        <a:t>Osana AKE-toimintaa piti käynnistää työkierto, mutta se jäi toteutumatta koronapandemian takia.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4904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920" y="33674"/>
            <a:ext cx="4239080" cy="2139349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solidFill>
                  <a:srgbClr val="43AB48"/>
                </a:solidFill>
              </a:rPr>
              <a:t>Toiminnan painopisteet 2021 ja toteuma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3636555"/>
              </p:ext>
            </p:extLst>
          </p:nvPr>
        </p:nvGraphicFramePr>
        <p:xfrm>
          <a:off x="1012053" y="1850062"/>
          <a:ext cx="8851040" cy="39901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2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1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6378">
                  <a:extLst>
                    <a:ext uri="{9D8B030D-6E8A-4147-A177-3AD203B41FA5}">
                      <a16:colId xmlns:a16="http://schemas.microsoft.com/office/drawing/2014/main" val="1806059275"/>
                    </a:ext>
                  </a:extLst>
                </a:gridCol>
              </a:tblGrid>
              <a:tr h="10613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Asiakaspalvelu</a:t>
                      </a:r>
                      <a:endParaRPr lang="fi-FI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i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Varaamon yhteinen hyödyntäminen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i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Chatin käyttöönotto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Uusien etäpalveluiden vakiinnuttaminen</a:t>
                      </a:r>
                      <a:endParaRPr lang="fi-FI" sz="1100" b="1" i="0" u="none" strike="noStrike" noProof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i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Varaamon toiminnallisuuden kehittäminen ja käytön laajentaminen siirtyy vuodelle 2022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i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Chatin käyttöönotto ei ole edennyt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i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Verkkomaksaminen otettu käyttöön 2020. Uusia palveluita ei ole otettu käyttöön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44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Yhteiset toimintatavat</a:t>
                      </a:r>
                      <a:endParaRPr lang="fi-FI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err="1">
                          <a:effectLst/>
                          <a:latin typeface="+mn-lt"/>
                        </a:rPr>
                        <a:t>Kohan</a:t>
                      </a:r>
                      <a:r>
                        <a:rPr lang="fi-FI" sz="1100" b="1">
                          <a:effectLst/>
                          <a:latin typeface="+mn-lt"/>
                        </a:rPr>
                        <a:t> käyttöönotto ja yhteisten toimintatapojen vakiinnuttaminen, luokituksen yhtenäistäminen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>
                          <a:effectLst/>
                          <a:latin typeface="+mn-lt"/>
                        </a:rPr>
                        <a:t>Maksut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>
                          <a:effectLst/>
                          <a:latin typeface="+mn-lt"/>
                        </a:rPr>
                        <a:t>Kohan käyttöönotto vei työaikaa koko vuoden, useita toimintatapoja yhtenäistettiin isoimpana luokitus, hyllypaikat ja sijainnit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>
                          <a:effectLst/>
                          <a:latin typeface="+mn-lt"/>
                        </a:rPr>
                        <a:t>Maksuihin ei tehty muutoksia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13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Kokoelmat</a:t>
                      </a:r>
                      <a:endParaRPr lang="fi-FI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>
                          <a:effectLst/>
                          <a:latin typeface="+mn-lt"/>
                        </a:rPr>
                        <a:t>Musiikin kelluttaminen: yhteishankinnat, keskitetty aineiston käsittely</a:t>
                      </a:r>
                    </a:p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>
                          <a:effectLst/>
                          <a:latin typeface="+mn-lt"/>
                        </a:rPr>
                        <a:t>Lehtikokoelmien evaluointi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>
                          <a:effectLst/>
                          <a:latin typeface="+mn-lt"/>
                        </a:rPr>
                        <a:t>Musiikin kelluttamisen valmistelu eteni, mutta Kohan versionvaihdon takia aloittaminen siirtyy vuodelle 2022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>
                          <a:effectLst/>
                          <a:latin typeface="+mn-lt"/>
                        </a:rPr>
                        <a:t>Koko Vaskin tasolla lehtikokoelmia ei evaluoitu, e-lehtien hankinnassa kysyttiin toiveita asiakkailta ja hankinta valmisteltiin sen perusteella yhteistyössä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92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Vaski on hyvä brändi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>
                          <a:effectLst/>
                          <a:latin typeface="+mn-lt"/>
                        </a:rPr>
                        <a:t>Markkinointia syksymmällä 2021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>
                          <a:effectLst/>
                          <a:latin typeface="+mn-lt"/>
                        </a:rPr>
                        <a:t>Koronan ja Kohan takia erityisiä markkinointitoimenpiteitä ei tehty, Kohan käyttöönottoon liittyvästi viestinnästä saatiin hyvää palautetta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7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  <a:latin typeface="Calibri"/>
                          <a:ea typeface="Times New Roman" panose="02020603050405020304" pitchFamily="18" charset="0"/>
                        </a:rPr>
                        <a:t>Osaaminen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>
                          <a:effectLst/>
                          <a:latin typeface="+mn-lt"/>
                        </a:rPr>
                        <a:t>Työkierto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>
                          <a:effectLst/>
                          <a:latin typeface="+mn-lt"/>
                        </a:rPr>
                        <a:t>Siirtyy vuodelle 2022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8907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920" y="33674"/>
            <a:ext cx="4239080" cy="2139349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solidFill>
                  <a:srgbClr val="43AB48"/>
                </a:solidFill>
              </a:rPr>
              <a:t>Toiminnan painopisteet 2022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6504163"/>
              </p:ext>
            </p:extLst>
          </p:nvPr>
        </p:nvGraphicFramePr>
        <p:xfrm>
          <a:off x="838200" y="1850062"/>
          <a:ext cx="9403079" cy="41379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3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9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9810">
                  <a:extLst>
                    <a:ext uri="{9D8B030D-6E8A-4147-A177-3AD203B41FA5}">
                      <a16:colId xmlns:a16="http://schemas.microsoft.com/office/drawing/2014/main" val="1236866164"/>
                    </a:ext>
                  </a:extLst>
                </a:gridCol>
              </a:tblGrid>
              <a:tr h="7366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 dirty="0">
                          <a:effectLst/>
                        </a:rPr>
                        <a:t>Asiakaspalvelu</a:t>
                      </a:r>
                      <a:endParaRPr lang="fi-FI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i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Paluu normaaliin ja sujuvaan arkeen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i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Vaski-</a:t>
                      </a:r>
                      <a:r>
                        <a:rPr lang="fi-FI" sz="1100" b="1" i="0" u="none" strike="noStrike" noProof="0" dirty="0" err="1">
                          <a:solidFill>
                            <a:schemeClr val="tx1"/>
                          </a:solidFill>
                          <a:effectLst/>
                        </a:rPr>
                        <a:t>finnan</a:t>
                      </a:r>
                      <a:r>
                        <a:rPr lang="fi-FI" sz="1100" b="1" i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 kehittäminen selkeämmäksi ja entistä asiakaslähtöisemmäksi (palautetaan mieleen aikaisemmat linjaukset ja aloitetaan ehkä uudestaan alusta)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i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Koronan jälkeen arki on palannut lähes normaaliksi: nuorison häiriökäyttäytyminen lisääntynyt, ikääntyneiden </a:t>
                      </a:r>
                      <a:r>
                        <a:rPr lang="fi-FI" sz="1100" b="1" i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osallistuminen vähäisempää</a:t>
                      </a:r>
                      <a:endParaRPr lang="fi-FI" sz="1100" b="1" i="0" u="none" strike="noStrike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i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Vaski-</a:t>
                      </a:r>
                      <a:r>
                        <a:rPr lang="fi-FI" sz="1100" b="1" i="0" u="none" strike="noStrike" noProof="0" dirty="0" err="1">
                          <a:solidFill>
                            <a:schemeClr val="tx1"/>
                          </a:solidFill>
                          <a:effectLst/>
                        </a:rPr>
                        <a:t>finnan</a:t>
                      </a:r>
                      <a:r>
                        <a:rPr lang="fi-FI" sz="1100" b="1" i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 kehittäminen siirtyi vuodelle 2023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48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 dirty="0">
                          <a:effectLst/>
                        </a:rPr>
                        <a:t>Yhteiset toimintatavat</a:t>
                      </a:r>
                      <a:endParaRPr lang="fi-FI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dirty="0">
                          <a:effectLst/>
                          <a:latin typeface="+mn-lt"/>
                        </a:rPr>
                        <a:t>Kestävä kehitys: Lainattavat esineet: yhteiset käytännöt ja linjaukset 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dirty="0" err="1">
                          <a:effectLst/>
                          <a:latin typeface="+mn-lt"/>
                        </a:rPr>
                        <a:t>Kohan</a:t>
                      </a:r>
                      <a:r>
                        <a:rPr lang="fi-FI" sz="1100" b="1" dirty="0">
                          <a:effectLst/>
                          <a:latin typeface="+mn-lt"/>
                        </a:rPr>
                        <a:t> versionvaihdon sujuva toteutus ja tarvittavien ohjeiden päivittäminen, yhteisen kehittämisen linjaaminen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dirty="0">
                          <a:effectLst/>
                          <a:latin typeface="+mn-lt"/>
                        </a:rPr>
                        <a:t>Aktiivinen yhteinen keskustelu ja viestintä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dirty="0">
                          <a:effectLst/>
                          <a:latin typeface="+mn-lt"/>
                        </a:rPr>
                        <a:t>Lainattavat esineet sisällytetty kokoelmalinjauksiin ja niiden lainauskäytännöt selvitettiin, ei tarvetta muutoksiin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dirty="0">
                          <a:effectLst/>
                          <a:latin typeface="+mn-lt"/>
                        </a:rPr>
                        <a:t>Versionvaihdossa oli ongelmia, testaukselle oli varattu liian vähän aikaa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dirty="0">
                          <a:effectLst/>
                          <a:latin typeface="+mn-lt"/>
                        </a:rPr>
                        <a:t>Yhteinen </a:t>
                      </a:r>
                      <a:r>
                        <a:rPr lang="fi-FI" sz="1100" b="1" dirty="0" err="1">
                          <a:effectLst/>
                          <a:latin typeface="+mn-lt"/>
                        </a:rPr>
                        <a:t>Teams</a:t>
                      </a:r>
                      <a:r>
                        <a:rPr lang="fi-FI" sz="1100" b="1" dirty="0">
                          <a:effectLst/>
                          <a:latin typeface="+mn-lt"/>
                        </a:rPr>
                        <a:t> perustettiin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9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 dirty="0">
                          <a:effectLst/>
                        </a:rPr>
                        <a:t>Kokoelmat</a:t>
                      </a:r>
                      <a:endParaRPr lang="fi-FI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dirty="0">
                          <a:effectLst/>
                          <a:latin typeface="+mn-lt"/>
                        </a:rPr>
                        <a:t>Musiikin kelluttaminen: arviointi pilotista ja päätökset kelluttamisen jatkosta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dirty="0">
                          <a:effectLst/>
                          <a:latin typeface="+mn-lt"/>
                        </a:rPr>
                        <a:t>Musiikin kelluttamisen pilotin käynnistyminen siirtyi vuoteen 2023, </a:t>
                      </a:r>
                      <a:r>
                        <a:rPr lang="fi-FI" sz="1100" b="1">
                          <a:effectLst/>
                          <a:latin typeface="+mn-lt"/>
                        </a:rPr>
                        <a:t>arviointi</a:t>
                      </a:r>
                      <a:r>
                        <a:rPr lang="fi-FI" sz="1100" b="1" dirty="0">
                          <a:effectLst/>
                          <a:latin typeface="+mn-lt"/>
                        </a:rPr>
                        <a:t> kesällä 2023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15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 dirty="0">
                          <a:effectLst/>
                        </a:rPr>
                        <a:t>Vaski on hyvä brändi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dirty="0">
                          <a:effectLst/>
                          <a:latin typeface="+mn-lt"/>
                        </a:rPr>
                        <a:t>Vaski-kirjastojen ja muiden toimijoiden välisen yhteistyön vahvistaminen (mitä voimme tehdä yhdessä vahvistaaksemme yksittäisen Vaski-kirjaston roolia omassa kunnassa ja suhteessa yhteistyökumppaneihin, hyvinvointialue, järjestöyhteistyö)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dirty="0">
                          <a:effectLst/>
                          <a:latin typeface="+mn-lt"/>
                        </a:rPr>
                        <a:t>Työnvarjostuksella tuetaan myös yhteenkuuluvuutta/yhteishenkeä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dirty="0">
                          <a:effectLst/>
                          <a:latin typeface="+mn-lt"/>
                        </a:rPr>
                        <a:t>Yhteisen viestinnän kehittäminen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dirty="0">
                          <a:effectLst/>
                          <a:latin typeface="+mn-lt"/>
                        </a:rPr>
                        <a:t>Vaski-kirjastoista on osallistuttu </a:t>
                      </a:r>
                      <a:r>
                        <a:rPr lang="fi-FI" sz="1100" b="1" err="1">
                          <a:effectLst/>
                          <a:latin typeface="+mn-lt"/>
                        </a:rPr>
                        <a:t>AKEn</a:t>
                      </a:r>
                      <a:r>
                        <a:rPr lang="fi-FI" sz="1100" b="1" dirty="0">
                          <a:effectLst/>
                          <a:latin typeface="+mn-lt"/>
                        </a:rPr>
                        <a:t> Näkyvyystyöryhmän Kuntapäättäjä-kampanjan suunnitteluun, lisäksi osallistuttiin </a:t>
                      </a:r>
                      <a:r>
                        <a:rPr lang="fi-FI" sz="1100" b="1" err="1">
                          <a:effectLst/>
                          <a:latin typeface="+mn-lt"/>
                        </a:rPr>
                        <a:t>AKEn</a:t>
                      </a:r>
                      <a:r>
                        <a:rPr lang="fi-FI" sz="1100" b="1">
                          <a:effectLst/>
                          <a:latin typeface="+mn-lt"/>
                        </a:rPr>
                        <a:t> tapahtumaprojektiin ja siinä pilotoitiin yhteisiä tapahtumakonsepteja</a:t>
                      </a:r>
                      <a:endParaRPr lang="fi-FI" sz="1100" b="1" dirty="0">
                        <a:effectLst/>
                        <a:latin typeface="+mn-lt"/>
                      </a:endParaRP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dirty="0">
                          <a:effectLst/>
                          <a:latin typeface="+mn-lt"/>
                        </a:rPr>
                        <a:t>Työnvarjostus ei toteutunut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dirty="0">
                          <a:effectLst/>
                          <a:latin typeface="+mn-lt"/>
                        </a:rPr>
                        <a:t>Vaski-</a:t>
                      </a:r>
                      <a:r>
                        <a:rPr lang="fi-FI" sz="1100" b="1" err="1">
                          <a:effectLst/>
                          <a:latin typeface="+mn-lt"/>
                        </a:rPr>
                        <a:t>finnan</a:t>
                      </a:r>
                      <a:r>
                        <a:rPr lang="fi-FI" sz="1100" b="1">
                          <a:effectLst/>
                          <a:latin typeface="+mn-lt"/>
                        </a:rPr>
                        <a:t> kehittämisen suunnittelu käynnistyi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9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 dirty="0">
                          <a:effectLst/>
                          <a:latin typeface="Calibri"/>
                          <a:ea typeface="Times New Roman" panose="02020603050405020304" pitchFamily="18" charset="0"/>
                        </a:rPr>
                        <a:t>Osaaminen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dirty="0">
                          <a:effectLst/>
                          <a:latin typeface="+mn-lt"/>
                        </a:rPr>
                        <a:t>Työnvarjostuksen käynnistäminen </a:t>
                      </a:r>
                      <a:r>
                        <a:rPr lang="fi-FI" sz="1100" b="1" dirty="0" err="1">
                          <a:effectLst/>
                          <a:latin typeface="+mn-lt"/>
                        </a:rPr>
                        <a:t>AKEn</a:t>
                      </a:r>
                      <a:r>
                        <a:rPr lang="fi-FI" sz="1100" b="1" dirty="0">
                          <a:effectLst/>
                          <a:latin typeface="+mn-lt"/>
                        </a:rPr>
                        <a:t> suunnitelmien ja linjausten mukaisesti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dirty="0">
                          <a:effectLst/>
                          <a:latin typeface="+mn-lt"/>
                        </a:rPr>
                        <a:t>Ei toteutunut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150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920" y="33674"/>
            <a:ext cx="4239080" cy="2139349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solidFill>
                  <a:srgbClr val="43AB48"/>
                </a:solidFill>
              </a:rPr>
              <a:t>Toiminnan painopisteet 2023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1392638"/>
              </p:ext>
            </p:extLst>
          </p:nvPr>
        </p:nvGraphicFramePr>
        <p:xfrm>
          <a:off x="2108519" y="1850062"/>
          <a:ext cx="6298634" cy="3622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1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7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48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Asiakaspalvelu</a:t>
                      </a:r>
                      <a:endParaRPr lang="fi-FI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i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Yhteinen palvelumuotoiluprojekti (suunnittelu ja hankeanomus syksyllä 2022)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Kirjaston hyvinvointivaikutusten nostaminen näkyväksi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79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Yhteiset toimintatavat</a:t>
                      </a:r>
                      <a:endParaRPr lang="fi-FI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Varautuminen versiopäivityksiin ym. palvelukatkoihin ajoissa (6kk ennen), osallistuminen </a:t>
                      </a:r>
                      <a:r>
                        <a:rPr lang="fi-FI" sz="1100" b="1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Kohan</a:t>
                      </a:r>
                      <a:r>
                        <a:rPr lang="fi-FI" sz="11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kehittämiseen</a:t>
                      </a:r>
                      <a:endParaRPr lang="fi-FI"/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Hyvien käytäntöjen jakaminen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Valmistautuminen yhteisen e-kirjaston käyttöönottoon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66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Kokoelmat</a:t>
                      </a:r>
                      <a:endParaRPr lang="fi-FI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Musiikin kelluttaminen: arviointi pilotista ja päätökset kelluttamisen jatkosta ja laajentamisesta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>
                          <a:effectLst/>
                          <a:latin typeface="+mn-lt"/>
                        </a:rPr>
                        <a:t>Yhteiset lukukampanjat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Tehdään linjaus kokoelmien liikkuvuudesta</a:t>
                      </a:r>
                      <a:endParaRPr lang="fi-FI" sz="1100" b="1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0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Vaski on hyvä brändi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>
                          <a:effectLst/>
                          <a:latin typeface="+mn-lt"/>
                        </a:rPr>
                        <a:t>Asiakkaille Vaski-kirjastot näyttäytyvät vahvasti yhtenä kirjastona, mutta kirjastojen sisällä yhteiseen brändiin sitoutumista parannetaan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>
                          <a:effectLst/>
                          <a:latin typeface="+mn-lt"/>
                        </a:rPr>
                        <a:t>Yhteinen viestintä e-aineistoista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  <a:latin typeface="Calibri"/>
                          <a:ea typeface="Times New Roman" panose="02020603050405020304" pitchFamily="18" charset="0"/>
                        </a:rPr>
                        <a:t>Osaaminen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Työnvarjostuksen käynnistäminen </a:t>
                      </a:r>
                      <a:r>
                        <a:rPr lang="fi-FI" sz="1100" b="1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AKEn</a:t>
                      </a:r>
                      <a:r>
                        <a:rPr lang="fi-FI" sz="11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suunnitelmien ja linjausten mukaisesti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>
                          <a:effectLst/>
                          <a:latin typeface="+mn-lt"/>
                        </a:rPr>
                        <a:t>Yhteinen koulutuspäivä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565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920" y="33674"/>
            <a:ext cx="4239080" cy="2139349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43AB48"/>
                </a:solidFill>
              </a:rPr>
              <a:t>Toiminnan painopisteet 2024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9268319"/>
              </p:ext>
            </p:extLst>
          </p:nvPr>
        </p:nvGraphicFramePr>
        <p:xfrm>
          <a:off x="2108519" y="1850062"/>
          <a:ext cx="6298634" cy="3622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1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7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48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 dirty="0">
                          <a:effectLst/>
                        </a:rPr>
                        <a:t>Asiakaspalvelu</a:t>
                      </a:r>
                      <a:endParaRPr lang="fi-FI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i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Yhteinen palvelumuotoiluprojektin toimenpiteiden jatkaminen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79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 dirty="0">
                          <a:effectLst/>
                        </a:rPr>
                        <a:t>Yhteiset toimintatavat</a:t>
                      </a:r>
                      <a:endParaRPr lang="fi-FI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Kuntien yhteisen e-kirjaston käyttöönotto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66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 dirty="0">
                          <a:effectLst/>
                        </a:rPr>
                        <a:t>Kokoelmat</a:t>
                      </a:r>
                      <a:endParaRPr lang="fi-FI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Kelluttamisen laajentaminen kaikkiin CD- ja DVD-formaatteihin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Laaditaan elokuvien varastointiperiaatteet</a:t>
                      </a:r>
                      <a:endParaRPr lang="fi-FI" sz="11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0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 dirty="0">
                          <a:effectLst/>
                        </a:rPr>
                        <a:t>Vaski on hyvä brändi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dirty="0">
                          <a:effectLst/>
                          <a:latin typeface="+mn-lt"/>
                        </a:rPr>
                        <a:t>Asiakasviestinnän kehittäminen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dirty="0">
                          <a:effectLst/>
                          <a:latin typeface="+mn-lt"/>
                        </a:rPr>
                        <a:t>Henkilökunnan tunnistettavuuden parantaminen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 dirty="0">
                          <a:effectLst/>
                          <a:latin typeface="Calibri"/>
                          <a:ea typeface="Times New Roman" panose="02020603050405020304" pitchFamily="18" charset="0"/>
                        </a:rPr>
                        <a:t>Osaaminen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dirty="0">
                          <a:effectLst/>
                          <a:latin typeface="+mn-lt"/>
                        </a:rPr>
                        <a:t>Yhteinen koulutuspäivä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i-FI" sz="1100" b="1" dirty="0">
                          <a:effectLst/>
                          <a:latin typeface="+mn-lt"/>
                        </a:rPr>
                        <a:t>Jatketaan työn varjostamista, mikäli kokemukset hyviä.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083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E3F93A-9669-560F-01AB-1DEDB33C1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Keskusteluun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CAABCBE-6FCA-F498-6F16-39365449C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Uusi graafinen ilme</a:t>
            </a:r>
          </a:p>
          <a:p>
            <a:r>
              <a:rPr lang="fi-FI" dirty="0"/>
              <a:t>Vaski-tarvikkeet uusiksi: heijastin, kaulanauha, hiirimatto, tarra, kassi</a:t>
            </a:r>
          </a:p>
          <a:p>
            <a:r>
              <a:rPr lang="fi-FI" dirty="0"/>
              <a:t>Kellutuksen näkymät</a:t>
            </a:r>
          </a:p>
          <a:p>
            <a:r>
              <a:rPr lang="fi-FI" dirty="0"/>
              <a:t>Elokuvien varastointi</a:t>
            </a:r>
          </a:p>
        </p:txBody>
      </p:sp>
    </p:spTree>
    <p:extLst>
      <p:ext uri="{BB962C8B-B14F-4D97-AF65-F5344CB8AC3E}">
        <p14:creationId xmlns:p14="http://schemas.microsoft.com/office/powerpoint/2010/main" val="30886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920" y="33674"/>
            <a:ext cx="4239080" cy="2139349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>
                <a:solidFill>
                  <a:srgbClr val="FF0000"/>
                </a:solidFill>
              </a:rPr>
              <a:t>Miten seuraamme?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Toimenpiteet määritellään vuosittain</a:t>
            </a:r>
          </a:p>
          <a:p>
            <a:r>
              <a:rPr lang="fi-FI"/>
              <a:t>Seuranta kerran vuodessa</a:t>
            </a:r>
          </a:p>
        </p:txBody>
      </p:sp>
    </p:spTree>
    <p:extLst>
      <p:ext uri="{BB962C8B-B14F-4D97-AF65-F5344CB8AC3E}">
        <p14:creationId xmlns:p14="http://schemas.microsoft.com/office/powerpoint/2010/main" val="400775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i-FI" bmk="_Toc425229527">
                <a:solidFill>
                  <a:srgbClr val="E775A9"/>
                </a:solidFill>
                <a:cs typeface="Arial" panose="020B0604020202020204" pitchFamily="34" charset="0"/>
              </a:rPr>
              <a:t>Toiminnan perusta</a:t>
            </a:r>
            <a:endParaRPr lang="fi-FI">
              <a:solidFill>
                <a:srgbClr val="E775A9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/>
              <a:t>Laki yleisistä kirjastoista määrittelee kirjaston tehtävät: </a:t>
            </a:r>
          </a:p>
          <a:p>
            <a:pPr marL="457200" lvl="1" indent="0">
              <a:buNone/>
            </a:pPr>
            <a:r>
              <a:rPr lang="fi-FI" sz="1700"/>
              <a:t>1) tarjota pääsy aineistoihin, tietoon ja kulttuurisisältöihin; </a:t>
            </a:r>
          </a:p>
          <a:p>
            <a:pPr marL="457200" lvl="1" indent="0">
              <a:buNone/>
            </a:pPr>
            <a:r>
              <a:rPr lang="fi-FI" sz="1700"/>
              <a:t>2) ylläpitää monipuolista ja uudistuvaa kokoelmaa;</a:t>
            </a:r>
          </a:p>
          <a:p>
            <a:pPr marL="457200" lvl="1" indent="0">
              <a:buNone/>
            </a:pPr>
            <a:r>
              <a:rPr lang="fi-FI" sz="1700"/>
              <a:t>3) edistää lukemista ja kirjallisuutta;</a:t>
            </a:r>
          </a:p>
          <a:p>
            <a:pPr marL="457200" lvl="1" indent="0">
              <a:buNone/>
            </a:pPr>
            <a:r>
              <a:rPr lang="fi-FI" sz="1700"/>
              <a:t>4) tarjota tietopalvelua, ohjausta ja tukea tiedon hankintaan ja käyttöön sekä monipuoliseen lukutaitoon;</a:t>
            </a:r>
          </a:p>
          <a:p>
            <a:pPr marL="457200" lvl="1" indent="0">
              <a:buNone/>
            </a:pPr>
            <a:r>
              <a:rPr lang="fi-FI" sz="1700"/>
              <a:t>5) tarjota tiloja oppimiseen, harrastamiseen, työskentelyyn ja kansalaistoimintaan;</a:t>
            </a:r>
          </a:p>
          <a:p>
            <a:pPr marL="457200" lvl="1" indent="0">
              <a:buNone/>
            </a:pPr>
            <a:r>
              <a:rPr lang="fi-FI" sz="1700"/>
              <a:t>6) edistää yhteiskunnallista ja kulttuurista vuoropuhelua.</a:t>
            </a:r>
          </a:p>
          <a:p>
            <a:r>
              <a:rPr lang="fi-FI"/>
              <a:t>Yleisten kirjastojen suunta 2016-2020 määrittelee tehtävien toteutusta</a:t>
            </a:r>
          </a:p>
          <a:p>
            <a:r>
              <a:rPr lang="fi-FI"/>
              <a:t>Alueellista kehittämistehtävää hoitavalla kirjastolla tehtävänä tukea alueen kirjastojen kehittymistä, henkilöstön osaamista ja edistää yleisten kirjastojen keskinäistä yhteistoimintaa</a:t>
            </a:r>
          </a:p>
        </p:txBody>
      </p:sp>
    </p:spTree>
    <p:extLst>
      <p:ext uri="{BB962C8B-B14F-4D97-AF65-F5344CB8AC3E}">
        <p14:creationId xmlns:p14="http://schemas.microsoft.com/office/powerpoint/2010/main" val="4186303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solidFill>
                  <a:srgbClr val="43AB48"/>
                </a:solidFill>
              </a:rPr>
              <a:t>Taustaa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Toimintasuunnitelmaa pohjustettiin yhteisessä kehittämispäivässä 25.5.2018</a:t>
            </a:r>
          </a:p>
          <a:p>
            <a:r>
              <a:rPr lang="fi-FI"/>
              <a:t>Tulevaisuuden haasteita katsottiin neljästä näkökulmasta: asiakaspalvelu, kokoelmat, verkko ja viestintä, osaaminen.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3493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3600">
                <a:solidFill>
                  <a:srgbClr val="F5B321"/>
                </a:solidFill>
              </a:rPr>
              <a:t>Kirjastopalvelun omatoiminen käyttö lisääntyy ja muuttaa asiakkaiden toimintatapoja, myös asiakkaiden tavoittaminen muuttuu</a:t>
            </a:r>
            <a:endParaRPr lang="fi-FI">
              <a:solidFill>
                <a:srgbClr val="F5B321"/>
              </a:solidFill>
            </a:endParaRPr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/>
          </a:p>
        </p:txBody>
      </p:sp>
      <p:graphicFrame>
        <p:nvGraphicFramePr>
          <p:cNvPr id="7" name="Taulukk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96790"/>
              </p:ext>
            </p:extLst>
          </p:nvPr>
        </p:nvGraphicFramePr>
        <p:xfrm>
          <a:off x="838199" y="1825625"/>
          <a:ext cx="10515600" cy="4351337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4318">
                <a:tc>
                  <a:txBody>
                    <a:bodyPr/>
                    <a:lstStyle/>
                    <a:p>
                      <a:r>
                        <a:rPr lang="fi-FI"/>
                        <a:t>Tavoitteet</a:t>
                      </a:r>
                    </a:p>
                  </a:txBody>
                  <a:tcPr>
                    <a:solidFill>
                      <a:srgbClr val="F5B32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/>
                        <a:t>Toimenpiteet</a:t>
                      </a:r>
                    </a:p>
                  </a:txBody>
                  <a:tcPr>
                    <a:solidFill>
                      <a:srgbClr val="F5B3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5673">
                <a:tc>
                  <a:txBody>
                    <a:bodyPr/>
                    <a:lstStyle/>
                    <a:p>
                      <a:r>
                        <a:rPr lang="fi-FI"/>
                        <a:t>Vuorovaikutus asiakkaiden kanssa on merkityksellistä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5673">
                <a:tc>
                  <a:txBody>
                    <a:bodyPr/>
                    <a:lstStyle/>
                    <a:p>
                      <a:r>
                        <a:rPr lang="fi-FI"/>
                        <a:t>Kerromme palveluista uudella ja raikkaalla tavalla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5673">
                <a:tc>
                  <a:txBody>
                    <a:bodyPr/>
                    <a:lstStyle/>
                    <a:p>
                      <a:r>
                        <a:rPr lang="fi-FI"/>
                        <a:t>Tuemme omatoimista kirjastonkäyttöä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/>
                        <a:t>Chatin käyttöönotto</a:t>
                      </a:r>
                    </a:p>
                    <a:p>
                      <a:r>
                        <a:rPr lang="fi-FI"/>
                        <a:t>Verkkomaksamisen käyttöönotto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016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>
                <a:solidFill>
                  <a:srgbClr val="D22E2F"/>
                </a:solidFill>
              </a:rPr>
              <a:t>Yhteiset toimintatavat ovat Vaskin vahvuus ja tärkein asiakaspalvelua ohjaava periaate</a:t>
            </a:r>
          </a:p>
        </p:txBody>
      </p:sp>
      <p:graphicFrame>
        <p:nvGraphicFramePr>
          <p:cNvPr id="10" name="Sisällön paikkamerkki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3238103"/>
              </p:ext>
            </p:extLst>
          </p:nvPr>
        </p:nvGraphicFramePr>
        <p:xfrm>
          <a:off x="838200" y="1825625"/>
          <a:ext cx="10515600" cy="255182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4864">
                <a:tc>
                  <a:txBody>
                    <a:bodyPr/>
                    <a:lstStyle/>
                    <a:p>
                      <a:r>
                        <a:rPr lang="fi-FI"/>
                        <a:t>Tavoitteet</a:t>
                      </a:r>
                    </a:p>
                  </a:txBody>
                  <a:tcPr>
                    <a:solidFill>
                      <a:srgbClr val="D22E2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/>
                        <a:t>Toimenpiteet</a:t>
                      </a:r>
                    </a:p>
                  </a:txBody>
                  <a:tcPr>
                    <a:solidFill>
                      <a:srgbClr val="D22E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2094">
                <a:tc>
                  <a:txBody>
                    <a:bodyPr/>
                    <a:lstStyle/>
                    <a:p>
                      <a:r>
                        <a:rPr lang="fi-FI"/>
                        <a:t>Sujuva, tasaveroinen</a:t>
                      </a:r>
                      <a:r>
                        <a:rPr lang="fi-FI" baseline="0"/>
                        <a:t> asiakaspalvelu</a:t>
                      </a:r>
                      <a:endParaRPr lang="fi-F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/>
                        <a:t>Yhteisiä</a:t>
                      </a:r>
                      <a:r>
                        <a:rPr lang="fi-FI" baseline="0"/>
                        <a:t> asiakaspalvelukäytäntöjä tarkastellaan jatkuvasti</a:t>
                      </a:r>
                      <a:endParaRPr lang="fi-FI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4864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Sitoudumme yhteisesti sovittuihin linjauksiin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099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solidFill>
                  <a:srgbClr val="F5B321"/>
                </a:solidFill>
              </a:rPr>
              <a:t>Yhteinen, helposti saavutettava kokoelma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281798"/>
              </p:ext>
            </p:extLst>
          </p:nvPr>
        </p:nvGraphicFramePr>
        <p:xfrm>
          <a:off x="838200" y="1825622"/>
          <a:ext cx="10515600" cy="43513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9564">
                <a:tc>
                  <a:txBody>
                    <a:bodyPr/>
                    <a:lstStyle/>
                    <a:p>
                      <a:r>
                        <a:rPr lang="fi-FI"/>
                        <a:t>Tavoitteet</a:t>
                      </a:r>
                    </a:p>
                  </a:txBody>
                  <a:tcPr>
                    <a:solidFill>
                      <a:srgbClr val="F5B32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/>
                        <a:t>Toimenpiteet</a:t>
                      </a:r>
                    </a:p>
                  </a:txBody>
                  <a:tcPr>
                    <a:solidFill>
                      <a:srgbClr val="F5B3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8562">
                <a:tc>
                  <a:txBody>
                    <a:bodyPr/>
                    <a:lstStyle/>
                    <a:p>
                      <a:r>
                        <a:rPr lang="fi-FI"/>
                        <a:t>Yhteiset, avoimet toimintaperiaatteet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/>
                        <a:t>Kokoelmalinjaukset</a:t>
                      </a:r>
                      <a:r>
                        <a:rPr lang="fi-FI" baseline="0"/>
                        <a:t> päätetty ja avattu asiakkaille</a:t>
                      </a:r>
                      <a:endParaRPr lang="fi-FI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8562">
                <a:tc>
                  <a:txBody>
                    <a:bodyPr/>
                    <a:lstStyle/>
                    <a:p>
                      <a:r>
                        <a:rPr lang="fi-FI"/>
                        <a:t>Tehokkaat</a:t>
                      </a:r>
                      <a:r>
                        <a:rPr lang="fi-FI" baseline="0"/>
                        <a:t> työtavat</a:t>
                      </a:r>
                      <a:endParaRPr lang="fi-F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/>
                        <a:t>Sovimme</a:t>
                      </a:r>
                      <a:r>
                        <a:rPr lang="fi-FI" baseline="0"/>
                        <a:t> yhdessä käytännöistä ja sitoudumme niihin</a:t>
                      </a:r>
                      <a:endParaRPr lang="fi-FI"/>
                    </a:p>
                    <a:p>
                      <a:endParaRPr lang="fi-FI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5088">
                <a:tc>
                  <a:txBody>
                    <a:bodyPr/>
                    <a:lstStyle/>
                    <a:p>
                      <a:r>
                        <a:rPr lang="fi-FI"/>
                        <a:t>Yhteinen kokoelma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/>
                        <a:t>Kellutuksen kokeilu</a:t>
                      </a:r>
                    </a:p>
                    <a:p>
                      <a:r>
                        <a:rPr lang="fi-FI"/>
                        <a:t>Teemme</a:t>
                      </a:r>
                      <a:r>
                        <a:rPr lang="fi-FI" baseline="0"/>
                        <a:t> yhteistyötä aineistojen esittelyssä ja näyttelyissä</a:t>
                      </a:r>
                      <a:endParaRPr lang="fi-FI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9564">
                <a:tc>
                  <a:txBody>
                    <a:bodyPr/>
                    <a:lstStyle/>
                    <a:p>
                      <a:r>
                        <a:rPr lang="fi-FI"/>
                        <a:t>Helposti saavutettava</a:t>
                      </a:r>
                      <a:r>
                        <a:rPr lang="fi-FI" baseline="0"/>
                        <a:t> kokoelma</a:t>
                      </a:r>
                      <a:endParaRPr lang="fi-F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/>
                        <a:t>Hyödynnämme uutta teknologiaa: </a:t>
                      </a:r>
                      <a:r>
                        <a:rPr lang="fi-FI" err="1"/>
                        <a:t>Pasu</a:t>
                      </a:r>
                      <a:endParaRPr lang="fi-FI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932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/>
            </a:br>
            <a:r>
              <a:rPr lang="fi-FI">
                <a:solidFill>
                  <a:srgbClr val="D22E2F"/>
                </a:solidFill>
              </a:rPr>
              <a:t>Vaski on hyvä brändi!</a:t>
            </a:r>
            <a:br>
              <a:rPr lang="fi-FI"/>
            </a:b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156520"/>
              </p:ext>
            </p:extLst>
          </p:nvPr>
        </p:nvGraphicFramePr>
        <p:xfrm>
          <a:off x="838199" y="1825626"/>
          <a:ext cx="10515600" cy="4351337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7377">
                <a:tc>
                  <a:txBody>
                    <a:bodyPr/>
                    <a:lstStyle/>
                    <a:p>
                      <a:r>
                        <a:rPr lang="fi-FI"/>
                        <a:t>Tavoitteet</a:t>
                      </a:r>
                    </a:p>
                  </a:txBody>
                  <a:tcPr>
                    <a:solidFill>
                      <a:srgbClr val="E775A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/>
                        <a:t>Toimenpiteet</a:t>
                      </a:r>
                    </a:p>
                  </a:txBody>
                  <a:tcPr>
                    <a:solidFill>
                      <a:srgbClr val="E77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6980">
                <a:tc>
                  <a:txBody>
                    <a:bodyPr/>
                    <a:lstStyle/>
                    <a:p>
                      <a:r>
                        <a:rPr lang="fi-FI"/>
                        <a:t>Vahvistamme omaa brändiämme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/>
                        <a:t>Teemme yhteiset viestintälinjaukset</a:t>
                      </a:r>
                    </a:p>
                    <a:p>
                      <a:r>
                        <a:rPr lang="fi-FI"/>
                        <a:t>Vaski-materiaalit</a:t>
                      </a:r>
                      <a:r>
                        <a:rPr lang="fi-FI" baseline="0"/>
                        <a:t> ovat kaikilla käytössä</a:t>
                      </a:r>
                      <a:endParaRPr lang="fi-FI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6980">
                <a:tc>
                  <a:txBody>
                    <a:bodyPr/>
                    <a:lstStyle/>
                    <a:p>
                      <a:r>
                        <a:rPr lang="fi-FI"/>
                        <a:t>Teemme yhdessä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/>
                        <a:t>Teemapaketit ja kampanjamateriaalit</a:t>
                      </a:r>
                      <a:r>
                        <a:rPr lang="fi-FI" baseline="0"/>
                        <a:t> jaamme kaikkien käyttöön</a:t>
                      </a:r>
                      <a:endParaRPr lang="fi-FI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40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solidFill>
                  <a:srgbClr val="1EC7F2"/>
                </a:solidFill>
              </a:rPr>
              <a:t>Osaaminen eriytyy ja vaatimukset muuttuvat nopeasti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542249"/>
              </p:ext>
            </p:extLst>
          </p:nvPr>
        </p:nvGraphicFramePr>
        <p:xfrm>
          <a:off x="838197" y="1825626"/>
          <a:ext cx="10515602" cy="435133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6198">
                <a:tc>
                  <a:txBody>
                    <a:bodyPr/>
                    <a:lstStyle/>
                    <a:p>
                      <a:r>
                        <a:rPr lang="fi-FI"/>
                        <a:t>Tavoitteet</a:t>
                      </a:r>
                    </a:p>
                  </a:txBody>
                  <a:tcPr>
                    <a:solidFill>
                      <a:srgbClr val="1EC7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/>
                        <a:t>Toimenpiteet</a:t>
                      </a:r>
                    </a:p>
                  </a:txBody>
                  <a:tcPr>
                    <a:solidFill>
                      <a:srgbClr val="1EC7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6314">
                <a:tc>
                  <a:txBody>
                    <a:bodyPr/>
                    <a:lstStyle/>
                    <a:p>
                      <a:r>
                        <a:rPr lang="fi-FI"/>
                        <a:t>Kehitämme osaamistamme</a:t>
                      </a:r>
                      <a:r>
                        <a:rPr lang="fi-FI" baseline="0"/>
                        <a:t> jatkuvasti</a:t>
                      </a:r>
                      <a:endParaRPr lang="fi-FI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/>
                        <a:t>Käynnistetään työkierto ja siihen liitetään havainnointia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/>
                        <a:t>Toimimme aktiivisesti verkostoissa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6314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baseline="0"/>
                        <a:t>Hyödynnämme </a:t>
                      </a:r>
                      <a:r>
                        <a:rPr lang="fi-FI" baseline="0" err="1"/>
                        <a:t>Ake</a:t>
                      </a:r>
                      <a:r>
                        <a:rPr lang="fi-FI" baseline="0"/>
                        <a:t>-koulutukset</a:t>
                      </a:r>
                      <a:endParaRPr lang="fi-FI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6314">
                <a:tc>
                  <a:txBody>
                    <a:bodyPr/>
                    <a:lstStyle/>
                    <a:p>
                      <a:r>
                        <a:rPr lang="fi-FI"/>
                        <a:t>Johtoryhmä</a:t>
                      </a:r>
                      <a:r>
                        <a:rPr lang="fi-FI" baseline="0"/>
                        <a:t>n työskentelyn parantaminen</a:t>
                      </a:r>
                      <a:endParaRPr lang="fi-FI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/>
                        <a:t>Määrittelemme</a:t>
                      </a:r>
                      <a:r>
                        <a:rPr lang="fi-FI" baseline="0"/>
                        <a:t> yhteiset arvot työllemme</a:t>
                      </a:r>
                    </a:p>
                    <a:p>
                      <a:r>
                        <a:rPr lang="fi-FI" baseline="0"/>
                        <a:t>Kehitämme yhdessä johtamista</a:t>
                      </a:r>
                      <a:endParaRPr lang="fi-FI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6198">
                <a:tc>
                  <a:txBody>
                    <a:bodyPr/>
                    <a:lstStyle/>
                    <a:p>
                      <a:r>
                        <a:rPr lang="fi-FI"/>
                        <a:t>Keskittäminen on mahdollisuus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832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920" y="33674"/>
            <a:ext cx="4239080" cy="2139349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solidFill>
                  <a:srgbClr val="43AB48"/>
                </a:solidFill>
              </a:rPr>
              <a:t>Toiminnan painopisteet 2019 ja toteuma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423788"/>
              </p:ext>
            </p:extLst>
          </p:nvPr>
        </p:nvGraphicFramePr>
        <p:xfrm>
          <a:off x="2073349" y="1850062"/>
          <a:ext cx="7888231" cy="42562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3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2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2258">
                  <a:extLst>
                    <a:ext uri="{9D8B030D-6E8A-4147-A177-3AD203B41FA5}">
                      <a16:colId xmlns:a16="http://schemas.microsoft.com/office/drawing/2014/main" val="2060071793"/>
                    </a:ext>
                  </a:extLst>
                </a:gridCol>
              </a:tblGrid>
              <a:tr h="10613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Kirjastojärjestelmä</a:t>
                      </a:r>
                      <a:endParaRPr lang="fi-FI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i-FI" sz="1000">
                          <a:solidFill>
                            <a:schemeClr val="tx1"/>
                          </a:solidFill>
                          <a:effectLst/>
                        </a:rPr>
                        <a:t>Mahdollinen Kohan käyttöönotto</a:t>
                      </a:r>
                      <a:endParaRPr lang="fi-FI" sz="1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fi-FI" sz="1000">
                          <a:solidFill>
                            <a:schemeClr val="tx1"/>
                          </a:solidFill>
                          <a:effectLst/>
                        </a:rPr>
                        <a:t>Käyttöönoton aikataulutus, </a:t>
                      </a:r>
                      <a:r>
                        <a:rPr lang="fi-FI" sz="1000" err="1">
                          <a:solidFill>
                            <a:schemeClr val="tx1"/>
                          </a:solidFill>
                          <a:effectLst/>
                        </a:rPr>
                        <a:t>projektointi</a:t>
                      </a:r>
                      <a:r>
                        <a:rPr lang="fi-FI" sz="1000">
                          <a:solidFill>
                            <a:schemeClr val="tx1"/>
                          </a:solidFill>
                          <a:effectLst/>
                        </a:rPr>
                        <a:t> ja toteutuksen valmistelu</a:t>
                      </a:r>
                      <a:endParaRPr lang="fi-FI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Kohan käyttöönottoa valmisteltiin: Koha/Aurora-vertailu, käyttöönoton kustannuslaskenta, kriittisten tekijöiden määrittely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44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Osaamisen kehittäminen ja jakaminen</a:t>
                      </a:r>
                      <a:endParaRPr lang="fi-FI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fi-FI" sz="1000">
                          <a:effectLst/>
                        </a:rPr>
                        <a:t>Projektin tavoitteiden aktiivinen toteuttaminen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fi-FI" sz="1000">
                          <a:effectLst/>
                        </a:rPr>
                        <a:t>Johtoryhmätyöskentelyn kehittäminen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fi-FI" sz="1000">
                          <a:effectLst/>
                        </a:rPr>
                        <a:t>Työkierron suunnittelu (hanke)</a:t>
                      </a:r>
                      <a:endParaRPr lang="fi-FI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fi-FI" sz="1000" b="0">
                          <a:effectLst/>
                          <a:latin typeface="+mn-lt"/>
                        </a:rPr>
                        <a:t>Näkymätön näkyväksi –hankkeen johtopäätöksiä vietiin osaksi alueellisten kehittämistehtävää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fi-FI" sz="1000" b="0">
                          <a:effectLst/>
                          <a:latin typeface="+mn-lt"/>
                        </a:rPr>
                        <a:t>Johtoryhmälle järjestettiin johtamisteemainen kehittämispäivä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fi-FI" sz="1000" b="0">
                          <a:effectLst/>
                          <a:latin typeface="+mn-lt"/>
                        </a:rPr>
                        <a:t>Työkierron suunnittelu </a:t>
                      </a:r>
                      <a:r>
                        <a:rPr lang="fi-FI" sz="1000" b="0" err="1">
                          <a:effectLst/>
                          <a:latin typeface="+mn-lt"/>
                        </a:rPr>
                        <a:t>siirrettin</a:t>
                      </a:r>
                      <a:r>
                        <a:rPr lang="fi-FI" sz="1000" b="0">
                          <a:effectLst/>
                          <a:latin typeface="+mn-lt"/>
                        </a:rPr>
                        <a:t> </a:t>
                      </a:r>
                      <a:r>
                        <a:rPr lang="fi-FI" sz="1000" b="0" err="1">
                          <a:effectLst/>
                          <a:latin typeface="+mn-lt"/>
                        </a:rPr>
                        <a:t>Akelle</a:t>
                      </a:r>
                      <a:endParaRPr lang="fi-FI" sz="1000" b="0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13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Aineistokuljetusten ja muun logistiikan kehittäminen</a:t>
                      </a:r>
                      <a:endParaRPr lang="fi-FI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fi-FI" sz="1000" err="1">
                          <a:effectLst/>
                        </a:rPr>
                        <a:t>RFIDn</a:t>
                      </a:r>
                      <a:r>
                        <a:rPr lang="fi-FI" sz="1000">
                          <a:effectLst/>
                        </a:rPr>
                        <a:t> hyödyntäminen</a:t>
                      </a: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fi-FI" sz="1000" err="1">
                          <a:effectLst/>
                        </a:rPr>
                        <a:t>RFIDn</a:t>
                      </a:r>
                      <a:r>
                        <a:rPr lang="fi-FI" sz="1000">
                          <a:effectLst/>
                        </a:rPr>
                        <a:t> käyttöönoton käynnistäminen kaikissa Vaski-kirjastoissa</a:t>
                      </a: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fi-FI" sz="1000">
                          <a:effectLst/>
                        </a:rPr>
                        <a:t>Kellutus vai muu vaihtoehto kuljetusten vähentämiseksi</a:t>
                      </a:r>
                      <a:endParaRPr lang="fi-FI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fi-FI" sz="1000" b="0" err="1">
                          <a:effectLst/>
                          <a:latin typeface="+mn-lt"/>
                        </a:rPr>
                        <a:t>RFID:n</a:t>
                      </a:r>
                      <a:r>
                        <a:rPr lang="fi-FI" sz="1000" b="0">
                          <a:effectLst/>
                          <a:latin typeface="+mn-lt"/>
                        </a:rPr>
                        <a:t> hyödyntäminen ei edennyt</a:t>
                      </a: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fi-FI" sz="1000" b="0">
                          <a:effectLst/>
                          <a:latin typeface="+mn-lt"/>
                        </a:rPr>
                        <a:t>Käyttöönotto on käynnistetty viimeisissäkin kirjastoissa</a:t>
                      </a: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fi-FI" sz="1000" b="0">
                          <a:effectLst/>
                          <a:latin typeface="+mn-lt"/>
                        </a:rPr>
                        <a:t>Kellutuksen käyttöönotto ei edennyt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06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Asiakaskokemuksen parantaminen</a:t>
                      </a:r>
                      <a:endParaRPr lang="fi-FI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fi-FI" sz="1000">
                          <a:effectLst/>
                        </a:rPr>
                        <a:t>Asiakaspalvelukäytänteiden selkiyttäminen</a:t>
                      </a: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fi-FI" sz="1000">
                          <a:effectLst/>
                        </a:rPr>
                        <a:t>Chat</a:t>
                      </a:r>
                      <a:endParaRPr lang="fi-FI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fi-FI" sz="1000" b="0">
                          <a:effectLst/>
                          <a:latin typeface="+mn-lt"/>
                        </a:rPr>
                        <a:t>Perustettiin Lainauspalvelut-työryhmä, joka kävi läpi ohjeistuksen ja valmisteli käyttösääntöjen päivityksen</a:t>
                      </a: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fi-FI" sz="1000" b="0">
                          <a:effectLst/>
                          <a:latin typeface="+mn-lt"/>
                        </a:rPr>
                        <a:t>Chatin käyttöönotto ei toteutunut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7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Digitaaliset palvelut</a:t>
                      </a:r>
                      <a:endParaRPr lang="fi-FI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fi-FI" sz="1000">
                          <a:effectLst/>
                        </a:rPr>
                        <a:t>E-aineistot paremmin näkyviksi</a:t>
                      </a: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fi-FI" sz="1000">
                          <a:effectLst/>
                        </a:rPr>
                        <a:t>Suomi.fi -portaali</a:t>
                      </a:r>
                      <a:endParaRPr lang="fi-FI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fi-FI" sz="1000" b="0">
                          <a:effectLst/>
                          <a:latin typeface="+mn-lt"/>
                        </a:rPr>
                        <a:t>E-aineistojen markkinointia tehty uusien aineistojen osalta</a:t>
                      </a: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fi-FI" sz="1000" b="0">
                          <a:effectLst/>
                          <a:latin typeface="+mn-lt"/>
                        </a:rPr>
                        <a:t>Suomi.fi-portaaliin liittyviä toimenpiteitä ei tehty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6175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8F962BAC8177549BAFB2B7F4CFB2DAA" ma:contentTypeVersion="13" ma:contentTypeDescription="Luo uusi asiakirja." ma:contentTypeScope="" ma:versionID="8f7c4d375d5c169e9db60239437602ad">
  <xsd:schema xmlns:xsd="http://www.w3.org/2001/XMLSchema" xmlns:xs="http://www.w3.org/2001/XMLSchema" xmlns:p="http://schemas.microsoft.com/office/2006/metadata/properties" xmlns:ns2="b1f59c2a-9d6e-424c-af6d-953b71280567" xmlns:ns3="78600e00-6fe0-44a3-9d5b-9a1392d7bca8" targetNamespace="http://schemas.microsoft.com/office/2006/metadata/properties" ma:root="true" ma:fieldsID="27ec93aa1e9e0ff89b31effc5215a43b" ns2:_="" ns3:_="">
    <xsd:import namespace="b1f59c2a-9d6e-424c-af6d-953b71280567"/>
    <xsd:import namespace="78600e00-6fe0-44a3-9d5b-9a1392d7bc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f59c2a-9d6e-424c-af6d-953b712805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Kuvien tunnisteet" ma:readOnly="false" ma:fieldId="{5cf76f15-5ced-4ddc-b409-7134ff3c332f}" ma:taxonomyMulti="true" ma:sspId="5fb9b281-25f8-4ed3-b6e8-f02703d6e0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600e00-6fe0-44a3-9d5b-9a1392d7bca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8a1c74f6-1c8e-4b30-b723-6bd3124aefd3}" ma:internalName="TaxCatchAll" ma:showField="CatchAllData" ma:web="78600e00-6fe0-44a3-9d5b-9a1392d7bc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1f59c2a-9d6e-424c-af6d-953b71280567">
      <Terms xmlns="http://schemas.microsoft.com/office/infopath/2007/PartnerControls"/>
    </lcf76f155ced4ddcb4097134ff3c332f>
    <TaxCatchAll xmlns="78600e00-6fe0-44a3-9d5b-9a1392d7bca8" xsi:nil="true"/>
  </documentManagement>
</p:properties>
</file>

<file path=customXml/itemProps1.xml><?xml version="1.0" encoding="utf-8"?>
<ds:datastoreItem xmlns:ds="http://schemas.openxmlformats.org/officeDocument/2006/customXml" ds:itemID="{80549A06-8BC8-4679-A239-3FE0B6B552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f59c2a-9d6e-424c-af6d-953b71280567"/>
    <ds:schemaRef ds:uri="78600e00-6fe0-44a3-9d5b-9a1392d7bc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5AFE7A-0276-440F-A220-A2B0BDCD14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556BDD-67F6-4E58-8192-DFA0E5B3BC3E}">
  <ds:schemaRefs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2006/documentManagement/types"/>
    <ds:schemaRef ds:uri="78600e00-6fe0-44a3-9d5b-9a1392d7bca8"/>
    <ds:schemaRef ds:uri="b1f59c2a-9d6e-424c-af6d-953b71280567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1076</Words>
  <Application>Microsoft Office PowerPoint</Application>
  <PresentationFormat>Laajakuva</PresentationFormat>
  <Paragraphs>202</Paragraphs>
  <Slides>16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Symbol</vt:lpstr>
      <vt:lpstr>Times New Roman</vt:lpstr>
      <vt:lpstr>Office-teema</vt:lpstr>
      <vt:lpstr>Vaskin toimintasuunnitelma</vt:lpstr>
      <vt:lpstr>Toiminnan perusta</vt:lpstr>
      <vt:lpstr>Taustaa</vt:lpstr>
      <vt:lpstr>Kirjastopalvelun omatoiminen käyttö lisääntyy ja muuttaa asiakkaiden toimintatapoja, myös asiakkaiden tavoittaminen muuttuu</vt:lpstr>
      <vt:lpstr>Yhteiset toimintatavat ovat Vaskin vahvuus ja tärkein asiakaspalvelua ohjaava periaate</vt:lpstr>
      <vt:lpstr>Yhteinen, helposti saavutettava kokoelma</vt:lpstr>
      <vt:lpstr> Vaski on hyvä brändi! </vt:lpstr>
      <vt:lpstr>Osaaminen eriytyy ja vaatimukset muuttuvat nopeasti</vt:lpstr>
      <vt:lpstr>Toiminnan painopisteet 2019 ja toteuma</vt:lpstr>
      <vt:lpstr>Toiminnan painopisteet 2020 ja toteuma</vt:lpstr>
      <vt:lpstr>Toiminnan painopisteet 2021 ja toteuma</vt:lpstr>
      <vt:lpstr>Toiminnan painopisteet 2022</vt:lpstr>
      <vt:lpstr>Toiminnan painopisteet 2023</vt:lpstr>
      <vt:lpstr>Toiminnan painopisteet 2024</vt:lpstr>
      <vt:lpstr>Keskusteluun</vt:lpstr>
      <vt:lpstr>Miten seuraamme?</vt:lpstr>
    </vt:vector>
  </TitlesOfParts>
  <Company>Turun kaupunki (hallinto x64)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Rajala Anni</dc:creator>
  <cp:lastModifiedBy>Hyyppä Nina</cp:lastModifiedBy>
  <cp:revision>62</cp:revision>
  <cp:lastPrinted>2019-06-10T07:23:09Z</cp:lastPrinted>
  <dcterms:created xsi:type="dcterms:W3CDTF">2016-06-30T06:53:02Z</dcterms:created>
  <dcterms:modified xsi:type="dcterms:W3CDTF">2023-05-26T04:44:34Z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0x01010048F962BAC8177549BAFB2B7F4CFB2DAA</vt:lpwstr>
  </property>
  <property fmtid="{D5CDD505-2E9C-101B-9397-08002B2CF9AE}" pid="3" name="TurkuDoTku_MeetingDocumentType">
    <vt:lpwstr>21;#Liite|2bf75084-fc5f-437d-8688-7a1f79a9adba</vt:lpwstr>
  </property>
  <property fmtid="{D5CDD505-2E9C-101B-9397-08002B2CF9AE}" pid="4" name="TurkuDoTku_PresentationMaterialType">
    <vt:lpwstr>1;#Diaesitys|29bf125c-3304-4b20-a038-e327a30ca536</vt:lpwstr>
  </property>
  <property fmtid="{D5CDD505-2E9C-101B-9397-08002B2CF9AE}" pid="5" name="TurkuDoTku_LanguageTaxHTField0">
    <vt:lpwstr>Suomi|ddab1725-3888-478f-9c8c-3eeceecd16e9</vt:lpwstr>
  </property>
  <property fmtid="{D5CDD505-2E9C-101B-9397-08002B2CF9AE}" pid="6" name="TurkuDoTku_Language">
    <vt:lpwstr>4;#Suomi|ddab1725-3888-478f-9c8c-3eeceecd16e9</vt:lpwstr>
  </property>
  <property fmtid="{D5CDD505-2E9C-101B-9397-08002B2CF9AE}" pid="7" name="URL">
    <vt:lpwstr/>
  </property>
  <property fmtid="{D5CDD505-2E9C-101B-9397-08002B2CF9AE}" pid="8" name="TurkuDoTku_PublicationType">
    <vt:lpwstr/>
  </property>
  <property fmtid="{D5CDD505-2E9C-101B-9397-08002B2CF9AE}" pid="9" name="TurkuDoTku_TextType">
    <vt:lpwstr/>
  </property>
  <property fmtid="{D5CDD505-2E9C-101B-9397-08002B2CF9AE}" pid="10" name="TurkuDoTku_RecordNumber">
    <vt:lpwstr/>
  </property>
  <property fmtid="{D5CDD505-2E9C-101B-9397-08002B2CF9AE}" pid="11" name="TurkuDoTku_Recipient">
    <vt:lpwstr/>
  </property>
  <property fmtid="{D5CDD505-2E9C-101B-9397-08002B2CF9AE}" pid="12" name="TurkuDoTku_FormType">
    <vt:lpwstr/>
  </property>
  <property fmtid="{D5CDD505-2E9C-101B-9397-08002B2CF9AE}" pid="13" name="TurkuDoTku_TextTypeTaxHTField0">
    <vt:lpwstr/>
  </property>
  <property fmtid="{D5CDD505-2E9C-101B-9397-08002B2CF9AE}" pid="14" name="TurkuDoTku_LetterType">
    <vt:lpwstr/>
  </property>
  <property fmtid="{D5CDD505-2E9C-101B-9397-08002B2CF9AE}" pid="15" name="TurkuDoTku_FormTypeTaxHTField0">
    <vt:lpwstr/>
  </property>
  <property fmtid="{D5CDD505-2E9C-101B-9397-08002B2CF9AE}" pid="16" name="TurkuDoTku_PublicationCreator">
    <vt:lpwstr/>
  </property>
  <property fmtid="{D5CDD505-2E9C-101B-9397-08002B2CF9AE}" pid="17" name="TurkuDoTku_PublicationTypeTaxHTField0">
    <vt:lpwstr/>
  </property>
  <property fmtid="{D5CDD505-2E9C-101B-9397-08002B2CF9AE}" pid="18" name="TurkuDoTku_LetterTypeTaxHTField0">
    <vt:lpwstr/>
  </property>
  <property fmtid="{D5CDD505-2E9C-101B-9397-08002B2CF9AE}" pid="19" name="TurkuDoTku_PresentedDate">
    <vt:filetime>2016-11-24T22:00:00Z</vt:filetime>
  </property>
  <property fmtid="{D5CDD505-2E9C-101B-9397-08002B2CF9AE}" pid="20" name="TaxCatchAll">
    <vt:lpwstr>4;#Suomi|ddab1725-3888-478f-9c8c-3eeceecd16e9;#1;#Diaesitys|29bf125c-3304-4b20-a038-e327a30ca536</vt:lpwstr>
  </property>
  <property fmtid="{D5CDD505-2E9C-101B-9397-08002B2CF9AE}" pid="21" name="TurkuDoTku_PresentationMaterialTypeTaxHTField0">
    <vt:lpwstr>Diaesitys|29bf125c-3304-4b20-a038-e327a30ca536</vt:lpwstr>
  </property>
  <property fmtid="{D5CDD505-2E9C-101B-9397-08002B2CF9AE}" pid="22" name="TurkuDoTku_Publicity">
    <vt:lpwstr>Julkinen</vt:lpwstr>
  </property>
  <property fmtid="{D5CDD505-2E9C-101B-9397-08002B2CF9AE}" pid="23" name="Vuosi">
    <vt:r8>2016</vt:r8>
  </property>
  <property fmtid="{D5CDD505-2E9C-101B-9397-08002B2CF9AE}" pid="24" name="TurkuDoTku_PresentedBy">
    <vt:lpwstr>Anni Rajala</vt:lpwstr>
  </property>
  <property fmtid="{D5CDD505-2E9C-101B-9397-08002B2CF9AE}" pid="25" name="dotku_PreparationAndServiceMaterialType">
    <vt:lpwstr/>
  </property>
  <property fmtid="{D5CDD505-2E9C-101B-9397-08002B2CF9AE}" pid="26" name="TurkuDoTku_DescriberOrOrganisator">
    <vt:lpwstr/>
  </property>
  <property fmtid="{D5CDD505-2E9C-101B-9397-08002B2CF9AE}" pid="27" name="dotku_LetterType">
    <vt:lpwstr/>
  </property>
  <property fmtid="{D5CDD505-2E9C-101B-9397-08002B2CF9AE}" pid="28" name="dotku_StatisticsAndCalculationsType">
    <vt:lpwstr/>
  </property>
  <property fmtid="{D5CDD505-2E9C-101B-9397-08002B2CF9AE}" pid="29" name="dotku_EconomicAndOperationalPlanningType">
    <vt:lpwstr/>
  </property>
  <property fmtid="{D5CDD505-2E9C-101B-9397-08002B2CF9AE}" pid="30" name="Diaarinumero">
    <vt:lpwstr/>
  </property>
  <property fmtid="{D5CDD505-2E9C-101B-9397-08002B2CF9AE}" pid="31" name="dotku_InstructionType">
    <vt:lpwstr/>
  </property>
  <property fmtid="{D5CDD505-2E9C-101B-9397-08002B2CF9AE}" pid="32" name="dotku_ImageType">
    <vt:lpwstr/>
  </property>
  <property fmtid="{D5CDD505-2E9C-101B-9397-08002B2CF9AE}" pid="33" name="dotku_ReleaseReportType">
    <vt:lpwstr/>
  </property>
  <property fmtid="{D5CDD505-2E9C-101B-9397-08002B2CF9AE}" pid="34" name="dotku_MeetingMaterialType">
    <vt:lpwstr>Liite</vt:lpwstr>
  </property>
  <property fmtid="{D5CDD505-2E9C-101B-9397-08002B2CF9AE}" pid="35" name="Vastaanottaja">
    <vt:lpwstr/>
  </property>
  <property fmtid="{D5CDD505-2E9C-101B-9397-08002B2CF9AE}" pid="36" name="dotku_EconomicDataType">
    <vt:lpwstr/>
  </property>
  <property fmtid="{D5CDD505-2E9C-101B-9397-08002B2CF9AE}" pid="37" name="TurkuDoTku_Description">
    <vt:lpwstr/>
  </property>
  <property fmtid="{D5CDD505-2E9C-101B-9397-08002B2CF9AE}" pid="38" name="dotku_District">
    <vt:lpwstr/>
  </property>
  <property fmtid="{D5CDD505-2E9C-101B-9397-08002B2CF9AE}" pid="39" name="dotku_ImageText">
    <vt:lpwstr/>
  </property>
  <property fmtid="{D5CDD505-2E9C-101B-9397-08002B2CF9AE}" pid="40" name="dotku_PlaceImageTaken">
    <vt:lpwstr/>
  </property>
  <property fmtid="{D5CDD505-2E9C-101B-9397-08002B2CF9AE}" pid="41" name="dotku_ContractPartyExternal">
    <vt:lpwstr/>
  </property>
  <property fmtid="{D5CDD505-2E9C-101B-9397-08002B2CF9AE}" pid="42" name="dotku_ContractType">
    <vt:lpwstr/>
  </property>
  <property fmtid="{D5CDD505-2E9C-101B-9397-08002B2CF9AE}" pid="43" name="Julkisuus">
    <vt:lpwstr/>
  </property>
  <property fmtid="{D5CDD505-2E9C-101B-9397-08002B2CF9AE}" pid="44" name="dotku_FormType">
    <vt:lpwstr/>
  </property>
  <property fmtid="{D5CDD505-2E9C-101B-9397-08002B2CF9AE}" pid="45" name="dotku_ContractPartyInternal">
    <vt:lpwstr/>
  </property>
  <property fmtid="{D5CDD505-2E9C-101B-9397-08002B2CF9AE}" pid="46" name="Esityksen kuvaus">
    <vt:lpwstr/>
  </property>
  <property fmtid="{D5CDD505-2E9C-101B-9397-08002B2CF9AE}" pid="47" name="dotku_Publisher">
    <vt:lpwstr/>
  </property>
  <property fmtid="{D5CDD505-2E9C-101B-9397-08002B2CF9AE}" pid="48" name="dotku_Recipient">
    <vt:lpwstr/>
  </property>
  <property fmtid="{D5CDD505-2E9C-101B-9397-08002B2CF9AE}" pid="49" name="dotku_Languages">
    <vt:lpwstr/>
  </property>
  <property fmtid="{D5CDD505-2E9C-101B-9397-08002B2CF9AE}" pid="50" name="dotku_MapPictureDrawingType">
    <vt:lpwstr/>
  </property>
  <property fmtid="{D5CDD505-2E9C-101B-9397-08002B2CF9AE}" pid="51" name="dotku_ImageTakenBy">
    <vt:lpwstr/>
  </property>
  <property fmtid="{D5CDD505-2E9C-101B-9397-08002B2CF9AE}" pid="52" name="Kirjeen tyyppi">
    <vt:lpwstr/>
  </property>
  <property fmtid="{D5CDD505-2E9C-101B-9397-08002B2CF9AE}" pid="53" name="dotku_otherDocumentType">
    <vt:lpwstr>Muistiinpano</vt:lpwstr>
  </property>
  <property fmtid="{D5CDD505-2E9C-101B-9397-08002B2CF9AE}" pid="54" name="dotku_AvType">
    <vt:lpwstr/>
  </property>
  <property fmtid="{D5CDD505-2E9C-101B-9397-08002B2CF9AE}" pid="55" name="TurkuDoTku_VideoFileTypeTaxHTField0">
    <vt:lpwstr>Videokuva|82098cdd-6e57-4a24-8887-90ce7bab4a54</vt:lpwstr>
  </property>
  <property fmtid="{D5CDD505-2E9C-101B-9397-08002B2CF9AE}" pid="56" name="TurkuDoTku_AudioFileTypeTaxHTField0">
    <vt:lpwstr>Äänitiedosto|2ce7008b-f285-403a-bd25-9c3fffad5372</vt:lpwstr>
  </property>
  <property fmtid="{D5CDD505-2E9C-101B-9397-08002B2CF9AE}" pid="57" name="TurkuDoTku_MeetingDocumentTypeTaxHTField0">
    <vt:lpwstr>Liite|2bf75084-fc5f-437d-8688-7a1f79a9adba</vt:lpwstr>
  </property>
  <property fmtid="{D5CDD505-2E9C-101B-9397-08002B2CF9AE}" pid="58" name="dotku_Presenter">
    <vt:lpwstr>Rebekka Pilppula</vt:lpwstr>
  </property>
  <property fmtid="{D5CDD505-2E9C-101B-9397-08002B2CF9AE}" pid="59" name="dotku_PresentationType">
    <vt:lpwstr>Esitysaineisto</vt:lpwstr>
  </property>
  <property fmtid="{D5CDD505-2E9C-101B-9397-08002B2CF9AE}" pid="60" name="TurkuDoTku_AudioFileType">
    <vt:lpwstr>12;#Äänitiedosto|2ce7008b-f285-403a-bd25-9c3fffad5372</vt:lpwstr>
  </property>
  <property fmtid="{D5CDD505-2E9C-101B-9397-08002B2CF9AE}" pid="61" name="dotku_PresentationDate">
    <vt:filetime>2018-11-05T22:00:00Z</vt:filetime>
  </property>
  <property fmtid="{D5CDD505-2E9C-101B-9397-08002B2CF9AE}" pid="62" name="dotku_Creator">
    <vt:lpwstr>Rebekka Pilppula</vt:lpwstr>
  </property>
  <property fmtid="{D5CDD505-2E9C-101B-9397-08002B2CF9AE}" pid="63" name="TurkuDoTku_VideoFileType">
    <vt:lpwstr>9;#Videokuva|82098cdd-6e57-4a24-8887-90ce7bab4a54</vt:lpwstr>
  </property>
  <property fmtid="{D5CDD505-2E9C-101B-9397-08002B2CF9AE}" pid="64" name="dotku_MeetingMaterialDate">
    <vt:filetime>2020-01-27T22:00:00Z</vt:filetime>
  </property>
  <property fmtid="{D5CDD505-2E9C-101B-9397-08002B2CF9AE}" pid="65" name="MediaServiceImageTags">
    <vt:lpwstr/>
  </property>
</Properties>
</file>