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sldIdLst>
    <p:sldId id="256" r:id="rId5"/>
    <p:sldId id="263" r:id="rId6"/>
    <p:sldId id="266" r:id="rId7"/>
    <p:sldId id="268" r:id="rId8"/>
    <p:sldId id="269" r:id="rId9"/>
    <p:sldId id="264" r:id="rId10"/>
    <p:sldId id="270" r:id="rId1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letusosa" id="{75B113DE-2B1C-4521-A5A2-8FE00DC17DC6}">
          <p14:sldIdLst>
            <p14:sldId id="256"/>
            <p14:sldId id="263"/>
            <p14:sldId id="266"/>
            <p14:sldId id="268"/>
            <p14:sldId id="269"/>
            <p14:sldId id="264"/>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C7F2"/>
    <a:srgbClr val="E775A9"/>
    <a:srgbClr val="F5B321"/>
    <a:srgbClr val="D22E2F"/>
    <a:srgbClr val="43AB48"/>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Normaali tyyli 4 - Korostu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Normaali tyyli 4 - Korostu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034E78-7F5D-4C2E-B375-FC64B27BC917}" styleName="Tumma tyyli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0A1B5D5-9B99-4C35-A422-299274C87663}" styleName="Normaali tyyli 1 - Korostu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1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4EFD16D7-1AEC-4F6A-BD5B-B0EB15681539}" type="datetimeFigureOut">
              <a:rPr lang="fi-FI" smtClean="0"/>
              <a:t>27.10.2023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BA59C44-0E27-46C5-926C-94771BCD8778}" type="slidenum">
              <a:rPr lang="fi-FI" smtClean="0"/>
              <a:t>‹#›</a:t>
            </a:fld>
            <a:endParaRPr lang="fi-FI"/>
          </a:p>
        </p:txBody>
      </p:sp>
    </p:spTree>
    <p:extLst>
      <p:ext uri="{BB962C8B-B14F-4D97-AF65-F5344CB8AC3E}">
        <p14:creationId xmlns:p14="http://schemas.microsoft.com/office/powerpoint/2010/main" val="1835985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4EFD16D7-1AEC-4F6A-BD5B-B0EB15681539}" type="datetimeFigureOut">
              <a:rPr lang="fi-FI" smtClean="0"/>
              <a:t>27.10.2023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BA59C44-0E27-46C5-926C-94771BCD8778}" type="slidenum">
              <a:rPr lang="fi-FI" smtClean="0"/>
              <a:t>‹#›</a:t>
            </a:fld>
            <a:endParaRPr lang="fi-FI"/>
          </a:p>
        </p:txBody>
      </p:sp>
    </p:spTree>
    <p:extLst>
      <p:ext uri="{BB962C8B-B14F-4D97-AF65-F5344CB8AC3E}">
        <p14:creationId xmlns:p14="http://schemas.microsoft.com/office/powerpoint/2010/main" val="4136623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4EFD16D7-1AEC-4F6A-BD5B-B0EB15681539}" type="datetimeFigureOut">
              <a:rPr lang="fi-FI" smtClean="0"/>
              <a:t>27.10.2023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BA59C44-0E27-46C5-926C-94771BCD8778}" type="slidenum">
              <a:rPr lang="fi-FI" smtClean="0"/>
              <a:t>‹#›</a:t>
            </a:fld>
            <a:endParaRPr lang="fi-FI"/>
          </a:p>
        </p:txBody>
      </p:sp>
    </p:spTree>
    <p:extLst>
      <p:ext uri="{BB962C8B-B14F-4D97-AF65-F5344CB8AC3E}">
        <p14:creationId xmlns:p14="http://schemas.microsoft.com/office/powerpoint/2010/main" val="3095973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4EFD16D7-1AEC-4F6A-BD5B-B0EB15681539}" type="datetimeFigureOut">
              <a:rPr lang="fi-FI" smtClean="0"/>
              <a:t>27.10.2023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BA59C44-0E27-46C5-926C-94771BCD8778}" type="slidenum">
              <a:rPr lang="fi-FI" smtClean="0"/>
              <a:t>‹#›</a:t>
            </a:fld>
            <a:endParaRPr lang="fi-FI"/>
          </a:p>
        </p:txBody>
      </p:sp>
    </p:spTree>
    <p:extLst>
      <p:ext uri="{BB962C8B-B14F-4D97-AF65-F5344CB8AC3E}">
        <p14:creationId xmlns:p14="http://schemas.microsoft.com/office/powerpoint/2010/main" val="1159831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4EFD16D7-1AEC-4F6A-BD5B-B0EB15681539}" type="datetimeFigureOut">
              <a:rPr lang="fi-FI" smtClean="0"/>
              <a:t>27.10.2023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BA59C44-0E27-46C5-926C-94771BCD8778}" type="slidenum">
              <a:rPr lang="fi-FI" smtClean="0"/>
              <a:t>‹#›</a:t>
            </a:fld>
            <a:endParaRPr lang="fi-FI"/>
          </a:p>
        </p:txBody>
      </p:sp>
    </p:spTree>
    <p:extLst>
      <p:ext uri="{BB962C8B-B14F-4D97-AF65-F5344CB8AC3E}">
        <p14:creationId xmlns:p14="http://schemas.microsoft.com/office/powerpoint/2010/main" val="2403604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4EFD16D7-1AEC-4F6A-BD5B-B0EB15681539}" type="datetimeFigureOut">
              <a:rPr lang="fi-FI" smtClean="0"/>
              <a:t>27.10.2023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BA59C44-0E27-46C5-926C-94771BCD8778}" type="slidenum">
              <a:rPr lang="fi-FI" smtClean="0"/>
              <a:t>‹#›</a:t>
            </a:fld>
            <a:endParaRPr lang="fi-FI"/>
          </a:p>
        </p:txBody>
      </p:sp>
    </p:spTree>
    <p:extLst>
      <p:ext uri="{BB962C8B-B14F-4D97-AF65-F5344CB8AC3E}">
        <p14:creationId xmlns:p14="http://schemas.microsoft.com/office/powerpoint/2010/main" val="3196012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4EFD16D7-1AEC-4F6A-BD5B-B0EB15681539}" type="datetimeFigureOut">
              <a:rPr lang="fi-FI" smtClean="0"/>
              <a:t>27.10.2023</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3BA59C44-0E27-46C5-926C-94771BCD8778}" type="slidenum">
              <a:rPr lang="fi-FI" smtClean="0"/>
              <a:t>‹#›</a:t>
            </a:fld>
            <a:endParaRPr lang="fi-FI"/>
          </a:p>
        </p:txBody>
      </p:sp>
    </p:spTree>
    <p:extLst>
      <p:ext uri="{BB962C8B-B14F-4D97-AF65-F5344CB8AC3E}">
        <p14:creationId xmlns:p14="http://schemas.microsoft.com/office/powerpoint/2010/main" val="364521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4EFD16D7-1AEC-4F6A-BD5B-B0EB15681539}" type="datetimeFigureOut">
              <a:rPr lang="fi-FI" smtClean="0"/>
              <a:t>27.10.2023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3BA59C44-0E27-46C5-926C-94771BCD8778}" type="slidenum">
              <a:rPr lang="fi-FI" smtClean="0"/>
              <a:t>‹#›</a:t>
            </a:fld>
            <a:endParaRPr lang="fi-FI"/>
          </a:p>
        </p:txBody>
      </p:sp>
    </p:spTree>
    <p:extLst>
      <p:ext uri="{BB962C8B-B14F-4D97-AF65-F5344CB8AC3E}">
        <p14:creationId xmlns:p14="http://schemas.microsoft.com/office/powerpoint/2010/main" val="3331063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4EFD16D7-1AEC-4F6A-BD5B-B0EB15681539}" type="datetimeFigureOut">
              <a:rPr lang="fi-FI" smtClean="0"/>
              <a:t>27.10.2023</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3BA59C44-0E27-46C5-926C-94771BCD8778}" type="slidenum">
              <a:rPr lang="fi-FI" smtClean="0"/>
              <a:t>‹#›</a:t>
            </a:fld>
            <a:endParaRPr lang="fi-FI"/>
          </a:p>
        </p:txBody>
      </p:sp>
    </p:spTree>
    <p:extLst>
      <p:ext uri="{BB962C8B-B14F-4D97-AF65-F5344CB8AC3E}">
        <p14:creationId xmlns:p14="http://schemas.microsoft.com/office/powerpoint/2010/main" val="1866865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4EFD16D7-1AEC-4F6A-BD5B-B0EB15681539}" type="datetimeFigureOut">
              <a:rPr lang="fi-FI" smtClean="0"/>
              <a:t>27.10.2023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BA59C44-0E27-46C5-926C-94771BCD8778}" type="slidenum">
              <a:rPr lang="fi-FI" smtClean="0"/>
              <a:t>‹#›</a:t>
            </a:fld>
            <a:endParaRPr lang="fi-FI"/>
          </a:p>
        </p:txBody>
      </p:sp>
    </p:spTree>
    <p:extLst>
      <p:ext uri="{BB962C8B-B14F-4D97-AF65-F5344CB8AC3E}">
        <p14:creationId xmlns:p14="http://schemas.microsoft.com/office/powerpoint/2010/main" val="3275654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4EFD16D7-1AEC-4F6A-BD5B-B0EB15681539}" type="datetimeFigureOut">
              <a:rPr lang="fi-FI" smtClean="0"/>
              <a:t>27.10.2023</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BA59C44-0E27-46C5-926C-94771BCD8778}" type="slidenum">
              <a:rPr lang="fi-FI" smtClean="0"/>
              <a:t>‹#›</a:t>
            </a:fld>
            <a:endParaRPr lang="fi-FI"/>
          </a:p>
        </p:txBody>
      </p:sp>
    </p:spTree>
    <p:extLst>
      <p:ext uri="{BB962C8B-B14F-4D97-AF65-F5344CB8AC3E}">
        <p14:creationId xmlns:p14="http://schemas.microsoft.com/office/powerpoint/2010/main" val="996685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FD16D7-1AEC-4F6A-BD5B-B0EB15681539}" type="datetimeFigureOut">
              <a:rPr lang="fi-FI" smtClean="0"/>
              <a:t>27.10.2023</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A59C44-0E27-46C5-926C-94771BCD8778}" type="slidenum">
              <a:rPr lang="fi-FI" smtClean="0"/>
              <a:t>‹#›</a:t>
            </a:fld>
            <a:endParaRPr lang="fi-FI"/>
          </a:p>
        </p:txBody>
      </p:sp>
    </p:spTree>
    <p:extLst>
      <p:ext uri="{BB962C8B-B14F-4D97-AF65-F5344CB8AC3E}">
        <p14:creationId xmlns:p14="http://schemas.microsoft.com/office/powerpoint/2010/main" val="48077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358023" y="3901154"/>
            <a:ext cx="7496432" cy="970048"/>
          </a:xfrm>
        </p:spPr>
        <p:txBody>
          <a:bodyPr>
            <a:noAutofit/>
          </a:bodyPr>
          <a:lstStyle/>
          <a:p>
            <a:r>
              <a:rPr lang="fi-FI" sz="4400" dirty="0"/>
              <a:t>Vaski-yhteisöstä rohkeutta</a:t>
            </a:r>
          </a:p>
        </p:txBody>
      </p:sp>
      <p:sp>
        <p:nvSpPr>
          <p:cNvPr id="3" name="Alaotsikko 2"/>
          <p:cNvSpPr>
            <a:spLocks noGrp="1"/>
          </p:cNvSpPr>
          <p:nvPr>
            <p:ph type="subTitle" idx="1"/>
          </p:nvPr>
        </p:nvSpPr>
        <p:spPr>
          <a:xfrm>
            <a:off x="358022" y="5023603"/>
            <a:ext cx="7917297" cy="1029730"/>
          </a:xfrm>
        </p:spPr>
        <p:txBody>
          <a:bodyPr/>
          <a:lstStyle/>
          <a:p>
            <a:r>
              <a:rPr lang="fi-FI" dirty="0">
                <a:solidFill>
                  <a:srgbClr val="1EC7F2"/>
                </a:solidFill>
              </a:rPr>
              <a:t>Palvelumuotoilun osaamisen kehittämisen kokonaisuus</a:t>
            </a:r>
          </a:p>
        </p:txBody>
      </p:sp>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6379" y="362124"/>
            <a:ext cx="6115050" cy="3086100"/>
          </a:xfrm>
          <a:prstGeom prst="rect">
            <a:avLst/>
          </a:prstGeom>
        </p:spPr>
      </p:pic>
      <p:pic>
        <p:nvPicPr>
          <p:cNvPr id="6" name="Kuva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3214" y="2290958"/>
            <a:ext cx="3762375" cy="3762375"/>
          </a:xfrm>
          <a:prstGeom prst="rect">
            <a:avLst/>
          </a:prstGeom>
        </p:spPr>
      </p:pic>
    </p:spTree>
    <p:extLst>
      <p:ext uri="{BB962C8B-B14F-4D97-AF65-F5344CB8AC3E}">
        <p14:creationId xmlns:p14="http://schemas.microsoft.com/office/powerpoint/2010/main" val="1265920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pPr lvl="0"/>
            <a:br>
              <a:rPr lang="fi-FI" dirty="0" bmk="_Toc425229527">
                <a:solidFill>
                  <a:srgbClr val="E775A9"/>
                </a:solidFill>
                <a:cs typeface="Arial" panose="020B0604020202020204" pitchFamily="34" charset="0"/>
              </a:rPr>
            </a:br>
            <a:r>
              <a:rPr lang="fi-FI" dirty="0" bmk="_Toc425229527">
                <a:solidFill>
                  <a:srgbClr val="E775A9"/>
                </a:solidFill>
                <a:cs typeface="Arial" panose="020B0604020202020204" pitchFamily="34" charset="0"/>
              </a:rPr>
              <a:t>Projektin tavoitteet</a:t>
            </a:r>
            <a:endParaRPr lang="fi-FI" dirty="0">
              <a:solidFill>
                <a:srgbClr val="E775A9"/>
              </a:solidFill>
            </a:endParaRPr>
          </a:p>
        </p:txBody>
      </p:sp>
      <p:sp>
        <p:nvSpPr>
          <p:cNvPr id="3" name="Sisällön paikkamerkki 2"/>
          <p:cNvSpPr>
            <a:spLocks noGrp="1"/>
          </p:cNvSpPr>
          <p:nvPr>
            <p:ph idx="1"/>
          </p:nvPr>
        </p:nvSpPr>
        <p:spPr/>
        <p:txBody>
          <a:bodyPr>
            <a:normAutofit fontScale="85000" lnSpcReduction="20000"/>
          </a:bodyPr>
          <a:lstStyle/>
          <a:p>
            <a:pPr marL="0" indent="0">
              <a:buNone/>
            </a:pPr>
            <a:r>
              <a:rPr lang="fi-FI" dirty="0"/>
              <a:t>1. Vahvistaa vuorovaikutteista asiakaspalvelua kirjastoissa huomioiden kirjastojen erilaiset tilanteet.</a:t>
            </a:r>
          </a:p>
          <a:p>
            <a:pPr marL="0" indent="0">
              <a:buNone/>
            </a:pPr>
            <a:r>
              <a:rPr lang="fi-FI" dirty="0"/>
              <a:t>2. Tunnistaa esteitä ja haasteita, joita eri kirjastoissa on asiakkaan kohtaamisessa sekä tunnistaa mahdollisia vallitsevaan palvelukulttuuriin liittyviä asenteita ja arvoja. Esteet voivat olla esim. epäselviä opasteita, tilan hahmottamista estäviä kalusteita tai henkilökunnan vaikeaa tavoittamista.</a:t>
            </a:r>
          </a:p>
          <a:p>
            <a:pPr marL="0" indent="0">
              <a:buNone/>
            </a:pPr>
            <a:r>
              <a:rPr lang="fi-FI" dirty="0"/>
              <a:t>3. Kirjastoissa syntyy oivalluksia kohtaamisen esteistä ja laaditaan kirjastokohtaiset suunnitelmat esteiden poistamiseksi.</a:t>
            </a:r>
          </a:p>
          <a:p>
            <a:pPr marL="0" indent="0">
              <a:buNone/>
            </a:pPr>
            <a:r>
              <a:rPr lang="fi-FI" dirty="0"/>
              <a:t>4. Palvelumuotoilun menetelmät tulevat tutuiksi ja osaksi kirjaston kehittämisen työkalupakkia.</a:t>
            </a:r>
          </a:p>
          <a:p>
            <a:pPr marL="0" indent="0">
              <a:buNone/>
            </a:pPr>
            <a:r>
              <a:rPr lang="fi-FI" dirty="0"/>
              <a:t>5. Vaski-kirjastoissa syntyy vahvempaa yhteenkuuluvuuden tunnetta ja siten vahvistetaan Vaski-kirjastojen yhteisiä asiakaslinjauksia ja tasaveroisen asiakaspalvelun toteutumista.</a:t>
            </a:r>
          </a:p>
        </p:txBody>
      </p:sp>
    </p:spTree>
    <p:extLst>
      <p:ext uri="{BB962C8B-B14F-4D97-AF65-F5344CB8AC3E}">
        <p14:creationId xmlns:p14="http://schemas.microsoft.com/office/powerpoint/2010/main" val="4186303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43AB48"/>
                </a:solidFill>
              </a:rPr>
              <a:t>Palvelumuotoiluosaamisen kehittäminen –kokonaisuus ja aikataulu</a:t>
            </a:r>
          </a:p>
        </p:txBody>
      </p:sp>
      <p:sp>
        <p:nvSpPr>
          <p:cNvPr id="3" name="Sisällön paikkamerkki 2"/>
          <p:cNvSpPr>
            <a:spLocks noGrp="1"/>
          </p:cNvSpPr>
          <p:nvPr>
            <p:ph idx="1"/>
          </p:nvPr>
        </p:nvSpPr>
        <p:spPr/>
        <p:txBody>
          <a:bodyPr/>
          <a:lstStyle/>
          <a:p>
            <a:r>
              <a:rPr lang="fi-FI" dirty="0"/>
              <a:t>Palvelumuotoilun </a:t>
            </a:r>
            <a:r>
              <a:rPr lang="fi-FI" b="1" dirty="0"/>
              <a:t>koulutus</a:t>
            </a:r>
            <a:r>
              <a:rPr lang="fi-FI" dirty="0"/>
              <a:t> 21.11. klo 10-16, lähipäivä Turussa</a:t>
            </a:r>
          </a:p>
          <a:p>
            <a:r>
              <a:rPr lang="fi-FI" dirty="0"/>
              <a:t>Vertais</a:t>
            </a:r>
            <a:r>
              <a:rPr lang="fi-FI" b="1" dirty="0"/>
              <a:t>arvioinnit</a:t>
            </a:r>
            <a:r>
              <a:rPr lang="fi-FI" dirty="0"/>
              <a:t> yhteisen työkalun avulla 27.11.2023-8.1.2024, </a:t>
            </a:r>
            <a:r>
              <a:rPr lang="fi-FI" dirty="0" err="1"/>
              <a:t>etä</a:t>
            </a:r>
            <a:endParaRPr lang="fi-FI" dirty="0"/>
          </a:p>
          <a:p>
            <a:r>
              <a:rPr lang="fi-FI" dirty="0"/>
              <a:t>Startti palvelumuotoilu</a:t>
            </a:r>
            <a:r>
              <a:rPr lang="fi-FI" b="1" dirty="0"/>
              <a:t>kokeilu</a:t>
            </a:r>
            <a:r>
              <a:rPr lang="fi-FI" dirty="0"/>
              <a:t>n toteuttamiselle 16.1.2024 klo 9-15, </a:t>
            </a:r>
            <a:r>
              <a:rPr lang="fi-FI" dirty="0" err="1"/>
              <a:t>etä</a:t>
            </a:r>
            <a:endParaRPr lang="fi-FI" dirty="0"/>
          </a:p>
          <a:p>
            <a:r>
              <a:rPr lang="fi-FI" dirty="0"/>
              <a:t>Palvelumuotoilua hyödyttävän kokeilun toteuttaminen omassa kirjastossa talven aikana</a:t>
            </a:r>
          </a:p>
          <a:p>
            <a:r>
              <a:rPr lang="fi-FI" dirty="0"/>
              <a:t>Kokeilujen välitsekkaus 6.2.2024, klo 12-15, </a:t>
            </a:r>
            <a:r>
              <a:rPr lang="fi-FI" dirty="0" err="1"/>
              <a:t>etä</a:t>
            </a:r>
            <a:endParaRPr lang="fi-FI" dirty="0"/>
          </a:p>
          <a:p>
            <a:r>
              <a:rPr lang="fi-FI" dirty="0"/>
              <a:t>Kokeilujen arviointi 19.3.2024, klo 9-15, </a:t>
            </a:r>
            <a:r>
              <a:rPr lang="fi-FI" dirty="0" err="1"/>
              <a:t>etä</a:t>
            </a:r>
            <a:endParaRPr lang="fi-FI" dirty="0"/>
          </a:p>
        </p:txBody>
      </p:sp>
    </p:spTree>
    <p:extLst>
      <p:ext uri="{BB962C8B-B14F-4D97-AF65-F5344CB8AC3E}">
        <p14:creationId xmlns:p14="http://schemas.microsoft.com/office/powerpoint/2010/main" val="2573493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uv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2920" y="33674"/>
            <a:ext cx="4239080" cy="2139349"/>
          </a:xfrm>
          <a:prstGeom prst="rect">
            <a:avLst/>
          </a:prstGeom>
        </p:spPr>
      </p:pic>
      <p:sp>
        <p:nvSpPr>
          <p:cNvPr id="2" name="Otsikko 1"/>
          <p:cNvSpPr>
            <a:spLocks noGrp="1"/>
          </p:cNvSpPr>
          <p:nvPr>
            <p:ph type="title"/>
          </p:nvPr>
        </p:nvSpPr>
        <p:spPr/>
        <p:txBody>
          <a:bodyPr/>
          <a:lstStyle/>
          <a:p>
            <a:r>
              <a:rPr lang="fi-FI" dirty="0">
                <a:solidFill>
                  <a:srgbClr val="43AB48"/>
                </a:solidFill>
              </a:rPr>
              <a:t>Arvioinnit</a:t>
            </a:r>
          </a:p>
        </p:txBody>
      </p:sp>
      <p:sp>
        <p:nvSpPr>
          <p:cNvPr id="7" name="Sisällön paikkamerkki 6">
            <a:extLst>
              <a:ext uri="{FF2B5EF4-FFF2-40B4-BE49-F238E27FC236}">
                <a16:creationId xmlns:a16="http://schemas.microsoft.com/office/drawing/2014/main" id="{989FB089-BB61-1A95-4E5E-ECCE644649F2}"/>
              </a:ext>
            </a:extLst>
          </p:cNvPr>
          <p:cNvSpPr>
            <a:spLocks noGrp="1"/>
          </p:cNvSpPr>
          <p:nvPr>
            <p:ph idx="1"/>
          </p:nvPr>
        </p:nvSpPr>
        <p:spPr/>
        <p:txBody>
          <a:bodyPr/>
          <a:lstStyle/>
          <a:p>
            <a:r>
              <a:rPr lang="fi-FI" dirty="0"/>
              <a:t>Omaan kirjastoon kutsutaan arvioijat toisesta/toisista kirjastoista</a:t>
            </a:r>
          </a:p>
          <a:p>
            <a:r>
              <a:rPr lang="fi-FI" dirty="0"/>
              <a:t>Projekti maksaa matkakulut</a:t>
            </a:r>
          </a:p>
          <a:p>
            <a:r>
              <a:rPr lang="fi-FI" dirty="0"/>
              <a:t>Kolmas persoona laatii ”työkalun”, millä arviointi toteutetaan</a:t>
            </a:r>
          </a:p>
          <a:p>
            <a:r>
              <a:rPr lang="fi-FI" dirty="0"/>
              <a:t>Vaatii organisoitumista ja tiedottamista</a:t>
            </a:r>
          </a:p>
          <a:p>
            <a:endParaRPr lang="fi-FI" dirty="0"/>
          </a:p>
        </p:txBody>
      </p:sp>
    </p:spTree>
    <p:extLst>
      <p:ext uri="{BB962C8B-B14F-4D97-AF65-F5344CB8AC3E}">
        <p14:creationId xmlns:p14="http://schemas.microsoft.com/office/powerpoint/2010/main" val="4224904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uv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2920" y="33674"/>
            <a:ext cx="4239080" cy="2139349"/>
          </a:xfrm>
          <a:prstGeom prst="rect">
            <a:avLst/>
          </a:prstGeom>
        </p:spPr>
      </p:pic>
      <p:sp>
        <p:nvSpPr>
          <p:cNvPr id="2" name="Otsikko 1"/>
          <p:cNvSpPr>
            <a:spLocks noGrp="1"/>
          </p:cNvSpPr>
          <p:nvPr>
            <p:ph type="title"/>
          </p:nvPr>
        </p:nvSpPr>
        <p:spPr/>
        <p:txBody>
          <a:bodyPr/>
          <a:lstStyle/>
          <a:p>
            <a:r>
              <a:rPr lang="fi-FI" dirty="0">
                <a:solidFill>
                  <a:srgbClr val="43AB48"/>
                </a:solidFill>
              </a:rPr>
              <a:t>Kokeilut</a:t>
            </a:r>
          </a:p>
        </p:txBody>
      </p:sp>
      <p:sp>
        <p:nvSpPr>
          <p:cNvPr id="7" name="Sisällön paikkamerkki 6">
            <a:extLst>
              <a:ext uri="{FF2B5EF4-FFF2-40B4-BE49-F238E27FC236}">
                <a16:creationId xmlns:a16="http://schemas.microsoft.com/office/drawing/2014/main" id="{989FB089-BB61-1A95-4E5E-ECCE644649F2}"/>
              </a:ext>
            </a:extLst>
          </p:cNvPr>
          <p:cNvSpPr>
            <a:spLocks noGrp="1"/>
          </p:cNvSpPr>
          <p:nvPr>
            <p:ph idx="1"/>
          </p:nvPr>
        </p:nvSpPr>
        <p:spPr/>
        <p:txBody>
          <a:bodyPr/>
          <a:lstStyle/>
          <a:p>
            <a:r>
              <a:rPr lang="fi-FI" dirty="0"/>
              <a:t>Arviointikierrosten ja omien tarpeiden perusteella jokainen osallistuja valitsee kokeilukohteen, mieluiten pienempi kuin iso</a:t>
            </a:r>
          </a:p>
          <a:p>
            <a:r>
              <a:rPr lang="fi-FI" dirty="0"/>
              <a:t>Voi olla esim. palvelutiskin järjestäminen, lastenosaston toimivuuden parantaminen, uusien kalusteiden hankinta tiettyyn kohteeseen, opasteet, henkilökunnan tavoittaminen tai mitä vain, mikä tuntuu jotenkin hankalalta tiloissa tai palvelussa</a:t>
            </a:r>
          </a:p>
          <a:p>
            <a:r>
              <a:rPr lang="fi-FI" dirty="0"/>
              <a:t>Jokaisesta kokeilusta pieni esittely muille</a:t>
            </a:r>
          </a:p>
          <a:p>
            <a:endParaRPr lang="fi-FI" dirty="0"/>
          </a:p>
        </p:txBody>
      </p:sp>
    </p:spTree>
    <p:extLst>
      <p:ext uri="{BB962C8B-B14F-4D97-AF65-F5344CB8AC3E}">
        <p14:creationId xmlns:p14="http://schemas.microsoft.com/office/powerpoint/2010/main" val="742897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uva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2920" y="33674"/>
            <a:ext cx="4239080" cy="2139349"/>
          </a:xfrm>
          <a:prstGeom prst="rect">
            <a:avLst/>
          </a:prstGeom>
        </p:spPr>
      </p:pic>
      <p:sp>
        <p:nvSpPr>
          <p:cNvPr id="2" name="Otsikko 1"/>
          <p:cNvSpPr>
            <a:spLocks noGrp="1"/>
          </p:cNvSpPr>
          <p:nvPr>
            <p:ph type="title"/>
          </p:nvPr>
        </p:nvSpPr>
        <p:spPr/>
        <p:txBody>
          <a:bodyPr>
            <a:normAutofit/>
          </a:bodyPr>
          <a:lstStyle/>
          <a:p>
            <a:r>
              <a:rPr lang="fi-FI" dirty="0">
                <a:solidFill>
                  <a:srgbClr val="FF0000"/>
                </a:solidFill>
              </a:rPr>
              <a:t>Lopuksi</a:t>
            </a:r>
          </a:p>
        </p:txBody>
      </p:sp>
      <p:sp>
        <p:nvSpPr>
          <p:cNvPr id="3" name="Sisällön paikkamerkki 2"/>
          <p:cNvSpPr>
            <a:spLocks noGrp="1"/>
          </p:cNvSpPr>
          <p:nvPr>
            <p:ph idx="1"/>
          </p:nvPr>
        </p:nvSpPr>
        <p:spPr/>
        <p:txBody>
          <a:bodyPr/>
          <a:lstStyle/>
          <a:p>
            <a:r>
              <a:rPr lang="fi-FI" dirty="0"/>
              <a:t>Mahdollista laatia oman kirjaston asiakaspalvelun ja tilojen kehittämissuunnitelma tuleville vuosille arviointikierroksen, kokeilun ja omien havaintojen perusteella</a:t>
            </a:r>
          </a:p>
          <a:p>
            <a:r>
              <a:rPr lang="fi-FI" dirty="0"/>
              <a:t>Yhteinen keskustelut projektin tuloksista ja vaikutuksista</a:t>
            </a:r>
          </a:p>
        </p:txBody>
      </p:sp>
    </p:spTree>
    <p:extLst>
      <p:ext uri="{BB962C8B-B14F-4D97-AF65-F5344CB8AC3E}">
        <p14:creationId xmlns:p14="http://schemas.microsoft.com/office/powerpoint/2010/main" val="400775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uva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2920" y="33674"/>
            <a:ext cx="4239080" cy="2139349"/>
          </a:xfrm>
          <a:prstGeom prst="rect">
            <a:avLst/>
          </a:prstGeom>
        </p:spPr>
      </p:pic>
      <p:sp>
        <p:nvSpPr>
          <p:cNvPr id="2" name="Otsikko 1"/>
          <p:cNvSpPr>
            <a:spLocks noGrp="1"/>
          </p:cNvSpPr>
          <p:nvPr>
            <p:ph type="title"/>
          </p:nvPr>
        </p:nvSpPr>
        <p:spPr/>
        <p:txBody>
          <a:bodyPr>
            <a:normAutofit/>
          </a:bodyPr>
          <a:lstStyle/>
          <a:p>
            <a:r>
              <a:rPr lang="fi-FI" dirty="0">
                <a:solidFill>
                  <a:srgbClr val="FF0000"/>
                </a:solidFill>
              </a:rPr>
              <a:t>Muut toimenpiteet</a:t>
            </a:r>
          </a:p>
        </p:txBody>
      </p:sp>
      <p:sp>
        <p:nvSpPr>
          <p:cNvPr id="3" name="Sisällön paikkamerkki 2"/>
          <p:cNvSpPr>
            <a:spLocks noGrp="1"/>
          </p:cNvSpPr>
          <p:nvPr>
            <p:ph idx="1"/>
          </p:nvPr>
        </p:nvSpPr>
        <p:spPr/>
        <p:txBody>
          <a:bodyPr/>
          <a:lstStyle/>
          <a:p>
            <a:r>
              <a:rPr lang="fi-FI" dirty="0"/>
              <a:t>Asiakaspalvelukoulutus</a:t>
            </a:r>
          </a:p>
          <a:p>
            <a:r>
              <a:rPr lang="fi-FI" dirty="0"/>
              <a:t>Opintomatka</a:t>
            </a:r>
          </a:p>
          <a:p>
            <a:r>
              <a:rPr lang="fi-FI" dirty="0"/>
              <a:t>Kehittämispäivässä kesällä 2024 käsitellään kokonaisuutta</a:t>
            </a:r>
          </a:p>
        </p:txBody>
      </p:sp>
    </p:spTree>
    <p:extLst>
      <p:ext uri="{BB962C8B-B14F-4D97-AF65-F5344CB8AC3E}">
        <p14:creationId xmlns:p14="http://schemas.microsoft.com/office/powerpoint/2010/main" val="537965415"/>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uu dokumentti" ma:contentTypeID="0x010100EBB6B2777547414B9F708C11035D56FE00335FA8F561ADB24CBD879BCD7ABD2C94" ma:contentTypeVersion="19" ma:contentTypeDescription="Luo uusi asiakirja." ma:contentTypeScope="" ma:versionID="bf1a070179e5b58e686a387c19efe524">
  <xsd:schema xmlns:xsd="http://www.w3.org/2001/XMLSchema" xmlns:xs="http://www.w3.org/2001/XMLSchema" xmlns:p="http://schemas.microsoft.com/office/2006/metadata/properties" xmlns:ns2="c3f46876-1f12-4788-96f0-c5a88c42d2a7" xmlns:ns3="9aafa873-f557-4c2c-9cc7-f62086aeb5ea" targetNamespace="http://schemas.microsoft.com/office/2006/metadata/properties" ma:root="true" ma:fieldsID="8672b27528f199b5bbd1e33898f75d1c" ns2:_="" ns3:_="">
    <xsd:import namespace="c3f46876-1f12-4788-96f0-c5a88c42d2a7"/>
    <xsd:import namespace="9aafa873-f557-4c2c-9cc7-f62086aeb5ea"/>
    <xsd:element name="properties">
      <xsd:complexType>
        <xsd:sequence>
          <xsd:element name="documentManagement">
            <xsd:complexType>
              <xsd:all>
                <xsd:element ref="ns2:dotku_ContainsPersonalData" minOccurs="0"/>
                <xsd:element ref="ns2:dotku_Publicity"/>
                <xsd:element ref="ns2:dotku_Description" minOccurs="0"/>
                <xsd:element ref="ns2:dotku_OtherDocumentType"/>
                <xsd:element ref="ns3:Vuosi"/>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f46876-1f12-4788-96f0-c5a88c42d2a7" elementFormDefault="qualified">
    <xsd:import namespace="http://schemas.microsoft.com/office/2006/documentManagement/types"/>
    <xsd:import namespace="http://schemas.microsoft.com/office/infopath/2007/PartnerControls"/>
    <xsd:element name="dotku_ContainsPersonalData" ma:index="2" nillable="true" ma:displayName="Sisältää henkilötietoja" ma:description="Henkilötietolaki 3 § 1 mom" ma:format="Dropdown" ma:internalName="dotku_ContainsPersonalData" ma:readOnly="false">
      <xsd:simpleType>
        <xsd:restriction base="dms:Choice">
          <xsd:enumeration value="Ei sisällä henkilötietoja"/>
          <xsd:enumeration value="Sisältää henkilötietoja"/>
          <xsd:enumeration value="Sisältää arkaluonteisia henkilötietoja"/>
        </xsd:restriction>
      </xsd:simpleType>
    </xsd:element>
    <xsd:element name="dotku_Publicity" ma:index="3" ma:displayName="Julkisuus" ma:default="Julkinen" ma:format="Dropdown" ma:internalName="dotku_Publicity" ma:readOnly="false">
      <xsd:simpleType>
        <xsd:restriction base="dms:Choice">
          <xsd:enumeration value="Julkinen"/>
          <xsd:enumeration value="Salassa pidettävä"/>
        </xsd:restriction>
      </xsd:simpleType>
    </xsd:element>
    <xsd:element name="dotku_Description" ma:index="4" nillable="true" ma:displayName="Kuvaus" ma:internalName="dotku_Description" ma:readOnly="false">
      <xsd:simpleType>
        <xsd:restriction base="dms:Note">
          <xsd:maxLength value="255"/>
        </xsd:restriction>
      </xsd:simpleType>
    </xsd:element>
    <xsd:element name="dotku_OtherDocumentType" ma:index="11" ma:displayName="Muun dokumentin tyyppi" ma:format="Dropdown" ma:internalName="dotku_otherDocumentType" ma:readOnly="false">
      <xsd:simpleType>
        <xsd:restriction base="dms:Choice">
          <xsd:enumeration value="Lupa"/>
          <xsd:enumeration value="Muistiinpano"/>
          <xsd:enumeration value="Tiedote"/>
          <xsd:enumeration value="Todistus"/>
          <xsd:enumeration value="Viesti"/>
          <xsd:enumeration value="Yhteenveto"/>
        </xsd:restriction>
      </xsd:simpleType>
    </xsd:element>
  </xsd:schema>
  <xsd:schema xmlns:xsd="http://www.w3.org/2001/XMLSchema" xmlns:xs="http://www.w3.org/2001/XMLSchema" xmlns:dms="http://schemas.microsoft.com/office/2006/documentManagement/types" xmlns:pc="http://schemas.microsoft.com/office/infopath/2007/PartnerControls" targetNamespace="9aafa873-f557-4c2c-9cc7-f62086aeb5ea" elementFormDefault="qualified">
    <xsd:import namespace="http://schemas.microsoft.com/office/2006/documentManagement/types"/>
    <xsd:import namespace="http://schemas.microsoft.com/office/infopath/2007/PartnerControls"/>
    <xsd:element name="Vuosi" ma:index="12" ma:displayName="Vuosi" ma:decimals="0" ma:internalName="Vuosi" ma:readOnly="false" ma:percentage="FALSE">
      <xsd:simpleType>
        <xsd:restriction base="dms:Number"/>
      </xsd:simpleType>
    </xsd:element>
    <xsd:element name="lcf76f155ced4ddcb4097134ff3c332f" ma:index="13" nillable="true" ma:displayName="Kuvien tunnisteet_0" ma:hidden="true" ma:internalName="lcf76f155ced4ddcb4097134ff3c332f">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Sisältölaji"/>
        <xsd:element ref="dc:title" minOccurs="0" maxOccurs="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tku_Description xmlns="c3f46876-1f12-4788-96f0-c5a88c42d2a7">Siirretty Teamsiin ja muokkaaminen vain siellä.</dotku_Description>
    <dotku_Publicity xmlns="c3f46876-1f12-4788-96f0-c5a88c42d2a7">Julkinen</dotku_Publicity>
    <dotku_ContainsPersonalData xmlns="c3f46876-1f12-4788-96f0-c5a88c42d2a7" xsi:nil="true"/>
    <lcf76f155ced4ddcb4097134ff3c332f xmlns="9aafa873-f557-4c2c-9cc7-f62086aeb5ea" xsi:nil="true"/>
    <Vuosi xmlns="9aafa873-f557-4c2c-9cc7-f62086aeb5ea">2022</Vuosi>
    <dotku_OtherDocumentType xmlns="c3f46876-1f12-4788-96f0-c5a88c42d2a7">Muistiinpano</dotku_OtherDocumentType>
  </documentManagement>
</p:properties>
</file>

<file path=customXml/itemProps1.xml><?xml version="1.0" encoding="utf-8"?>
<ds:datastoreItem xmlns:ds="http://schemas.openxmlformats.org/officeDocument/2006/customXml" ds:itemID="{26BB4043-9A07-4D83-9582-C25562BB1D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f46876-1f12-4788-96f0-c5a88c42d2a7"/>
    <ds:schemaRef ds:uri="9aafa873-f557-4c2c-9cc7-f62086aeb5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5AFE7A-0276-440F-A220-A2B0BDCD1495}">
  <ds:schemaRefs>
    <ds:schemaRef ds:uri="http://schemas.microsoft.com/sharepoint/v3/contenttype/forms"/>
  </ds:schemaRefs>
</ds:datastoreItem>
</file>

<file path=customXml/itemProps3.xml><?xml version="1.0" encoding="utf-8"?>
<ds:datastoreItem xmlns:ds="http://schemas.openxmlformats.org/officeDocument/2006/customXml" ds:itemID="{A8556BDD-67F6-4E58-8192-DFA0E5B3BC3E}">
  <ds:schemaRefs>
    <ds:schemaRef ds:uri="http://schemas.openxmlformats.org/package/2006/metadata/core-properties"/>
    <ds:schemaRef ds:uri="http://www.w3.org/XML/1998/namespace"/>
    <ds:schemaRef ds:uri="http://schemas.microsoft.com/office/infopath/2007/PartnerControls"/>
    <ds:schemaRef ds:uri="3abc2c00-e02e-4a3c-b6cf-0f9451289d5a"/>
    <ds:schemaRef ds:uri="http://purl.org/dc/elements/1.1/"/>
    <ds:schemaRef ds:uri="http://schemas.microsoft.com/office/2006/documentManagement/types"/>
    <ds:schemaRef ds:uri="http://purl.org/dc/terms/"/>
    <ds:schemaRef ds:uri="801a4ecc-5c06-4555-9dd1-0bf5b16740cf"/>
    <ds:schemaRef ds:uri="http://schemas.microsoft.com/office/2006/metadata/properties"/>
    <ds:schemaRef ds:uri="http://purl.org/dc/dcmitype/"/>
    <ds:schemaRef ds:uri="c3f46876-1f12-4788-96f0-c5a88c42d2a7"/>
    <ds:schemaRef ds:uri="9aafa873-f557-4c2c-9cc7-f62086aeb5ea"/>
  </ds:schemaRefs>
</ds:datastoreItem>
</file>

<file path=docProps/app.xml><?xml version="1.0" encoding="utf-8"?>
<Properties xmlns="http://schemas.openxmlformats.org/officeDocument/2006/extended-properties" xmlns:vt="http://schemas.openxmlformats.org/officeDocument/2006/docPropsVTypes">
  <TotalTime>691</TotalTime>
  <Words>268</Words>
  <Application>Microsoft Office PowerPoint</Application>
  <PresentationFormat>Laajakuva</PresentationFormat>
  <Paragraphs>31</Paragraphs>
  <Slides>7</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7</vt:i4>
      </vt:variant>
    </vt:vector>
  </HeadingPairs>
  <TitlesOfParts>
    <vt:vector size="11" baseType="lpstr">
      <vt:lpstr>Arial</vt:lpstr>
      <vt:lpstr>Calibri</vt:lpstr>
      <vt:lpstr>Calibri Light</vt:lpstr>
      <vt:lpstr>Office-teema</vt:lpstr>
      <vt:lpstr>Vaski-yhteisöstä rohkeutta</vt:lpstr>
      <vt:lpstr> Projektin tavoitteet</vt:lpstr>
      <vt:lpstr>Palvelumuotoiluosaamisen kehittäminen –kokonaisuus ja aikataulu</vt:lpstr>
      <vt:lpstr>Arvioinnit</vt:lpstr>
      <vt:lpstr>Kokeilut</vt:lpstr>
      <vt:lpstr>Lopuksi</vt:lpstr>
      <vt:lpstr>Muut toimenpiteet</vt:lpstr>
    </vt:vector>
  </TitlesOfParts>
  <Company>Turun kaupunki (hallinto x64)</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Rajala Anni</dc:creator>
  <cp:lastModifiedBy>Sandell Susanna</cp:lastModifiedBy>
  <cp:revision>11</cp:revision>
  <cp:lastPrinted>2019-06-10T07:23:09Z</cp:lastPrinted>
  <dcterms:created xsi:type="dcterms:W3CDTF">2016-06-30T06:53:02Z</dcterms:created>
  <dcterms:modified xsi:type="dcterms:W3CDTF">2023-10-27T13:11:58Z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0x010100EBB6B2777547414B9F708C11035D56FE00335FA8F561ADB24CBD879BCD7ABD2C94</vt:lpwstr>
  </property>
  <property fmtid="{D5CDD505-2E9C-101B-9397-08002B2CF9AE}" pid="3" name="TurkuDoTku_MeetingDocumentType">
    <vt:lpwstr>21;#Liite|2bf75084-fc5f-437d-8688-7a1f79a9adba</vt:lpwstr>
  </property>
  <property fmtid="{D5CDD505-2E9C-101B-9397-08002B2CF9AE}" pid="4" name="TurkuDoTku_PresentationMaterialType">
    <vt:lpwstr>4;#Diaesitys|29bf125c-3304-4b20-a038-e327a30ca536</vt:lpwstr>
  </property>
  <property fmtid="{D5CDD505-2E9C-101B-9397-08002B2CF9AE}" pid="5" name="TurkuDoTku_LanguageTaxHTField0">
    <vt:lpwstr>Suomi|ddab1725-3888-478f-9c8c-3eeceecd16e9</vt:lpwstr>
  </property>
  <property fmtid="{D5CDD505-2E9C-101B-9397-08002B2CF9AE}" pid="6" name="TurkuDoTku_Language">
    <vt:lpwstr>5;#Suomi|ddab1725-3888-478f-9c8c-3eeceecd16e9</vt:lpwstr>
  </property>
  <property fmtid="{D5CDD505-2E9C-101B-9397-08002B2CF9AE}" pid="7" name="URL">
    <vt:lpwstr/>
  </property>
  <property fmtid="{D5CDD505-2E9C-101B-9397-08002B2CF9AE}" pid="8" name="TurkuDoTku_PublicationType">
    <vt:lpwstr/>
  </property>
  <property fmtid="{D5CDD505-2E9C-101B-9397-08002B2CF9AE}" pid="9" name="TurkuDoTku_TextType">
    <vt:lpwstr/>
  </property>
  <property fmtid="{D5CDD505-2E9C-101B-9397-08002B2CF9AE}" pid="10" name="TurkuDoTku_RecordNumber">
    <vt:lpwstr/>
  </property>
  <property fmtid="{D5CDD505-2E9C-101B-9397-08002B2CF9AE}" pid="11" name="TurkuDoTku_Recipient">
    <vt:lpwstr/>
  </property>
  <property fmtid="{D5CDD505-2E9C-101B-9397-08002B2CF9AE}" pid="12" name="TurkuDoTku_FormType">
    <vt:lpwstr/>
  </property>
  <property fmtid="{D5CDD505-2E9C-101B-9397-08002B2CF9AE}" pid="13" name="TurkuDoTku_TextTypeTaxHTField0">
    <vt:lpwstr/>
  </property>
  <property fmtid="{D5CDD505-2E9C-101B-9397-08002B2CF9AE}" pid="14" name="TurkuDoTku_LetterType">
    <vt:lpwstr/>
  </property>
  <property fmtid="{D5CDD505-2E9C-101B-9397-08002B2CF9AE}" pid="15" name="TurkuDoTku_FormTypeTaxHTField0">
    <vt:lpwstr/>
  </property>
  <property fmtid="{D5CDD505-2E9C-101B-9397-08002B2CF9AE}" pid="16" name="TurkuDoTku_PublicationCreator">
    <vt:lpwstr/>
  </property>
  <property fmtid="{D5CDD505-2E9C-101B-9397-08002B2CF9AE}" pid="17" name="TurkuDoTku_PublicationTypeTaxHTField0">
    <vt:lpwstr/>
  </property>
  <property fmtid="{D5CDD505-2E9C-101B-9397-08002B2CF9AE}" pid="18" name="TurkuDoTku_LetterTypeTaxHTField0">
    <vt:lpwstr/>
  </property>
  <property fmtid="{D5CDD505-2E9C-101B-9397-08002B2CF9AE}" pid="19" name="TurkuDoTku_PresentedDate">
    <vt:filetime>2016-11-24T22:00:00Z</vt:filetime>
  </property>
  <property fmtid="{D5CDD505-2E9C-101B-9397-08002B2CF9AE}" pid="20" name="TaxCatchAll">
    <vt:lpwstr>5;#Suomi|ddab1725-3888-478f-9c8c-3eeceecd16e9;#4;#Diaesitys|29bf125c-3304-4b20-a038-e327a30ca536</vt:lpwstr>
  </property>
  <property fmtid="{D5CDD505-2E9C-101B-9397-08002B2CF9AE}" pid="21" name="TurkuDoTku_PresentationMaterialTypeTaxHTField0">
    <vt:lpwstr>Diaesitys|29bf125c-3304-4b20-a038-e327a30ca536</vt:lpwstr>
  </property>
  <property fmtid="{D5CDD505-2E9C-101B-9397-08002B2CF9AE}" pid="22" name="TurkuDoTku_Publicity">
    <vt:lpwstr>Julkinen</vt:lpwstr>
  </property>
  <property fmtid="{D5CDD505-2E9C-101B-9397-08002B2CF9AE}" pid="23" name="Vuosi">
    <vt:r8>2016</vt:r8>
  </property>
  <property fmtid="{D5CDD505-2E9C-101B-9397-08002B2CF9AE}" pid="24" name="TurkuDoTku_PresentedBy">
    <vt:lpwstr>Anni Rajala</vt:lpwstr>
  </property>
  <property fmtid="{D5CDD505-2E9C-101B-9397-08002B2CF9AE}" pid="25" name="dotku_PreparationAndServiceMaterialType">
    <vt:lpwstr/>
  </property>
  <property fmtid="{D5CDD505-2E9C-101B-9397-08002B2CF9AE}" pid="26" name="TurkuDoTku_DescriberOrOrganisator">
    <vt:lpwstr/>
  </property>
  <property fmtid="{D5CDD505-2E9C-101B-9397-08002B2CF9AE}" pid="27" name="dotku_LetterType">
    <vt:lpwstr/>
  </property>
  <property fmtid="{D5CDD505-2E9C-101B-9397-08002B2CF9AE}" pid="28" name="dotku_StatisticsAndCalculationsType">
    <vt:lpwstr/>
  </property>
  <property fmtid="{D5CDD505-2E9C-101B-9397-08002B2CF9AE}" pid="29" name="dotku_EconomicAndOperationalPlanningType">
    <vt:lpwstr/>
  </property>
  <property fmtid="{D5CDD505-2E9C-101B-9397-08002B2CF9AE}" pid="30" name="Diaarinumero">
    <vt:lpwstr/>
  </property>
  <property fmtid="{D5CDD505-2E9C-101B-9397-08002B2CF9AE}" pid="31" name="dotku_InstructionType">
    <vt:lpwstr/>
  </property>
  <property fmtid="{D5CDD505-2E9C-101B-9397-08002B2CF9AE}" pid="32" name="dotku_ImageType">
    <vt:lpwstr/>
  </property>
  <property fmtid="{D5CDD505-2E9C-101B-9397-08002B2CF9AE}" pid="33" name="dotku_ReleaseReportType">
    <vt:lpwstr/>
  </property>
  <property fmtid="{D5CDD505-2E9C-101B-9397-08002B2CF9AE}" pid="34" name="dotku_MeetingMaterialType">
    <vt:lpwstr>Liite</vt:lpwstr>
  </property>
  <property fmtid="{D5CDD505-2E9C-101B-9397-08002B2CF9AE}" pid="35" name="Vastaanottaja">
    <vt:lpwstr/>
  </property>
  <property fmtid="{D5CDD505-2E9C-101B-9397-08002B2CF9AE}" pid="36" name="dotku_EconomicDataType">
    <vt:lpwstr/>
  </property>
  <property fmtid="{D5CDD505-2E9C-101B-9397-08002B2CF9AE}" pid="37" name="TurkuDoTku_Description">
    <vt:lpwstr/>
  </property>
  <property fmtid="{D5CDD505-2E9C-101B-9397-08002B2CF9AE}" pid="38" name="dotku_District">
    <vt:lpwstr/>
  </property>
  <property fmtid="{D5CDD505-2E9C-101B-9397-08002B2CF9AE}" pid="39" name="dotku_ImageText">
    <vt:lpwstr/>
  </property>
  <property fmtid="{D5CDD505-2E9C-101B-9397-08002B2CF9AE}" pid="40" name="dotku_PlaceImageTaken">
    <vt:lpwstr/>
  </property>
  <property fmtid="{D5CDD505-2E9C-101B-9397-08002B2CF9AE}" pid="41" name="dotku_ContractPartyExternal">
    <vt:lpwstr/>
  </property>
  <property fmtid="{D5CDD505-2E9C-101B-9397-08002B2CF9AE}" pid="42" name="dotku_ContractType">
    <vt:lpwstr/>
  </property>
  <property fmtid="{D5CDD505-2E9C-101B-9397-08002B2CF9AE}" pid="43" name="Julkisuus">
    <vt:lpwstr/>
  </property>
  <property fmtid="{D5CDD505-2E9C-101B-9397-08002B2CF9AE}" pid="44" name="dotku_ContractPartyInternal">
    <vt:lpwstr/>
  </property>
  <property fmtid="{D5CDD505-2E9C-101B-9397-08002B2CF9AE}" pid="45" name="Esityksen kuvaus">
    <vt:lpwstr/>
  </property>
  <property fmtid="{D5CDD505-2E9C-101B-9397-08002B2CF9AE}" pid="46" name="dotku_Publisher">
    <vt:lpwstr/>
  </property>
  <property fmtid="{D5CDD505-2E9C-101B-9397-08002B2CF9AE}" pid="47" name="dotku_Recipient">
    <vt:lpwstr/>
  </property>
  <property fmtid="{D5CDD505-2E9C-101B-9397-08002B2CF9AE}" pid="48" name="dotku_Languages">
    <vt:lpwstr/>
  </property>
  <property fmtid="{D5CDD505-2E9C-101B-9397-08002B2CF9AE}" pid="49" name="dotku_MapPictureDrawingType">
    <vt:lpwstr/>
  </property>
  <property fmtid="{D5CDD505-2E9C-101B-9397-08002B2CF9AE}" pid="50" name="dotku_ImageTakenBy">
    <vt:lpwstr/>
  </property>
  <property fmtid="{D5CDD505-2E9C-101B-9397-08002B2CF9AE}" pid="51" name="Kirjeen tyyppi">
    <vt:lpwstr/>
  </property>
  <property fmtid="{D5CDD505-2E9C-101B-9397-08002B2CF9AE}" pid="52" name="dotku_otherDocumentType">
    <vt:lpwstr>Muistiinpano</vt:lpwstr>
  </property>
  <property fmtid="{D5CDD505-2E9C-101B-9397-08002B2CF9AE}" pid="53" name="dotku_AvType">
    <vt:lpwstr/>
  </property>
  <property fmtid="{D5CDD505-2E9C-101B-9397-08002B2CF9AE}" pid="54" name="TurkuDoTku_VideoFileTypeTaxHTField0">
    <vt:lpwstr>Videokuva|82098cdd-6e57-4a24-8887-90ce7bab4a54</vt:lpwstr>
  </property>
  <property fmtid="{D5CDD505-2E9C-101B-9397-08002B2CF9AE}" pid="55" name="TurkuDoTku_AudioFileTypeTaxHTField0">
    <vt:lpwstr>Äänitiedosto|2ce7008b-f285-403a-bd25-9c3fffad5372</vt:lpwstr>
  </property>
  <property fmtid="{D5CDD505-2E9C-101B-9397-08002B2CF9AE}" pid="56" name="TurkuDoTku_MeetingDocumentTypeTaxHTField0">
    <vt:lpwstr>Liite|2bf75084-fc5f-437d-8688-7a1f79a9adba</vt:lpwstr>
  </property>
  <property fmtid="{D5CDD505-2E9C-101B-9397-08002B2CF9AE}" pid="57" name="dotku_Presenter">
    <vt:lpwstr>Rebekka Pilppula</vt:lpwstr>
  </property>
  <property fmtid="{D5CDD505-2E9C-101B-9397-08002B2CF9AE}" pid="58" name="dotku_PresentationType">
    <vt:lpwstr>Esitysaineisto</vt:lpwstr>
  </property>
  <property fmtid="{D5CDD505-2E9C-101B-9397-08002B2CF9AE}" pid="59" name="TurkuDoTku_AudioFileType">
    <vt:lpwstr>12;#Äänitiedosto|2ce7008b-f285-403a-bd25-9c3fffad5372</vt:lpwstr>
  </property>
  <property fmtid="{D5CDD505-2E9C-101B-9397-08002B2CF9AE}" pid="60" name="dotku_PresentationDate">
    <vt:filetime>2018-11-05T22:00:00Z</vt:filetime>
  </property>
  <property fmtid="{D5CDD505-2E9C-101B-9397-08002B2CF9AE}" pid="61" name="dotku_Creator">
    <vt:lpwstr>Rebekka Pilppula</vt:lpwstr>
  </property>
  <property fmtid="{D5CDD505-2E9C-101B-9397-08002B2CF9AE}" pid="62" name="TurkuDoTku_VideoFileType">
    <vt:lpwstr>9;#Videokuva|82098cdd-6e57-4a24-8887-90ce7bab4a54</vt:lpwstr>
  </property>
  <property fmtid="{D5CDD505-2E9C-101B-9397-08002B2CF9AE}" pid="63" name="dotku_MeetingMaterialDate">
    <vt:filetime>2020-01-27T22:00:00Z</vt:filetime>
  </property>
  <property fmtid="{D5CDD505-2E9C-101B-9397-08002B2CF9AE}" pid="64" name="MediaServiceImageTags">
    <vt:lpwstr/>
  </property>
  <property fmtid="{D5CDD505-2E9C-101B-9397-08002B2CF9AE}" pid="65" name="dotku_MeetingMaterialYear">
    <vt:r8>2022</vt:r8>
  </property>
  <property fmtid="{D5CDD505-2E9C-101B-9397-08002B2CF9AE}" pid="66" name="dotku_EventName">
    <vt:lpwstr/>
  </property>
  <property fmtid="{D5CDD505-2E9C-101B-9397-08002B2CF9AE}" pid="67" name="_ExtendedDescription">
    <vt:lpwstr/>
  </property>
  <property fmtid="{D5CDD505-2E9C-101B-9397-08002B2CF9AE}" pid="68" name="dotku_DiaryNumber">
    <vt:lpwstr/>
  </property>
</Properties>
</file>